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6"/>
  </p:notesMasterIdLst>
  <p:sldIdLst>
    <p:sldId id="256" r:id="rId3"/>
    <p:sldId id="257" r:id="rId4"/>
    <p:sldId id="269" r:id="rId5"/>
    <p:sldId id="270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8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2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3C7693-E77F-40E2-9901-F78A2341F1C3}" type="datetimeFigureOut">
              <a:rPr lang="ru-RU" smtClean="0"/>
              <a:t>02.09.2025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7FF925-C9D4-4749-BA7B-999F0C7D0C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604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7FF925-C9D4-4749-BA7B-999F0C7D0CC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122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106692" tIns="53346" rIns="106692" bIns="53346"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38498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106692" tIns="53346" rIns="106692" bIns="53346"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77554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F026-E2D3-4510-ADE7-3E0F59AE6D7F}" type="datetimeFigureOut">
              <a:rPr lang="x-none" smtClean="0"/>
              <a:pPr/>
              <a:t>02.09.2025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4D2C-8C2E-4C98-8AD9-7F564915B7C9}" type="slidenum">
              <a:rPr lang="x-none" smtClean="0"/>
              <a:pPr/>
              <a:t>‹#›</a:t>
            </a:fld>
            <a:endParaRPr lang="x-non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9187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F026-E2D3-4510-ADE7-3E0F59AE6D7F}" type="datetimeFigureOut">
              <a:rPr lang="x-none" smtClean="0"/>
              <a:pPr/>
              <a:t>02.09.2025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4D2C-8C2E-4C98-8AD9-7F564915B7C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8933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F026-E2D3-4510-ADE7-3E0F59AE6D7F}" type="datetimeFigureOut">
              <a:rPr lang="x-none" smtClean="0"/>
              <a:pPr/>
              <a:t>02.09.2025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4D2C-8C2E-4C98-8AD9-7F564915B7C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3695678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733" b="1" i="0">
                <a:solidFill>
                  <a:srgbClr val="51B84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79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3866"/>
            <a:fld id="{81D60167-4931-47E6-BA6A-407CBD079E47}" type="slidenum">
              <a:rPr lang="ru-RU" smtClean="0"/>
              <a:pPr marL="33866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58045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6362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908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2603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199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5072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4496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730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F026-E2D3-4510-ADE7-3E0F59AE6D7F}" type="datetimeFigureOut">
              <a:rPr lang="x-none" smtClean="0"/>
              <a:pPr/>
              <a:t>02.09.2025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4D2C-8C2E-4C98-8AD9-7F564915B7C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045142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7108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1260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2761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823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F026-E2D3-4510-ADE7-3E0F59AE6D7F}" type="datetimeFigureOut">
              <a:rPr lang="x-none" smtClean="0"/>
              <a:pPr/>
              <a:t>02.09.2025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4D2C-8C2E-4C98-8AD9-7F564915B7C9}" type="slidenum">
              <a:rPr lang="x-none" smtClean="0"/>
              <a:pPr/>
              <a:t>‹#›</a:t>
            </a:fld>
            <a:endParaRPr lang="x-non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7497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F026-E2D3-4510-ADE7-3E0F59AE6D7F}" type="datetimeFigureOut">
              <a:rPr lang="x-none" smtClean="0"/>
              <a:pPr/>
              <a:t>02.09.2025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4D2C-8C2E-4C98-8AD9-7F564915B7C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898174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F026-E2D3-4510-ADE7-3E0F59AE6D7F}" type="datetimeFigureOut">
              <a:rPr lang="x-none" smtClean="0"/>
              <a:pPr/>
              <a:t>02.09.2025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4D2C-8C2E-4C98-8AD9-7F564915B7C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069755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F026-E2D3-4510-ADE7-3E0F59AE6D7F}" type="datetimeFigureOut">
              <a:rPr lang="x-none" smtClean="0"/>
              <a:pPr/>
              <a:t>02.09.2025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4D2C-8C2E-4C98-8AD9-7F564915B7C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37090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F026-E2D3-4510-ADE7-3E0F59AE6D7F}" type="datetimeFigureOut">
              <a:rPr lang="x-none" smtClean="0"/>
              <a:pPr/>
              <a:t>02.09.2025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4D2C-8C2E-4C98-8AD9-7F564915B7C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21094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B92F026-E2D3-4510-ADE7-3E0F59AE6D7F}" type="datetimeFigureOut">
              <a:rPr lang="x-none" smtClean="0"/>
              <a:pPr/>
              <a:t>02.09.2025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x-none">
              <a:solidFill>
                <a:srgbClr val="632E6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82B4D2C-8C2E-4C98-8AD9-7F564915B7C9}" type="slidenum">
              <a:rPr lang="x-none" smtClean="0">
                <a:solidFill>
                  <a:srgbClr val="632E62"/>
                </a:solidFill>
              </a:rPr>
              <a:pPr/>
              <a:t>‹#›</a:t>
            </a:fld>
            <a:endParaRPr lang="x-none">
              <a:solidFill>
                <a:srgbClr val="632E6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53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F026-E2D3-4510-ADE7-3E0F59AE6D7F}" type="datetimeFigureOut">
              <a:rPr lang="x-none" smtClean="0"/>
              <a:pPr/>
              <a:t>02.09.2025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4D2C-8C2E-4C98-8AD9-7F564915B7C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046288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defTabSz="457200"/>
            <a:fld id="{4B92F026-E2D3-4510-ADE7-3E0F59AE6D7F}" type="datetimeFigureOut">
              <a:rPr lang="x-none" smtClean="0"/>
              <a:pPr defTabSz="457200"/>
              <a:t>02.09.2025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 defTabSz="457200"/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defTabSz="457200"/>
            <a:fld id="{982B4D2C-8C2E-4C98-8AD9-7F564915B7C9}" type="slidenum">
              <a:rPr lang="x-none" smtClean="0"/>
              <a:pPr defTabSz="457200"/>
              <a:t>‹#›</a:t>
            </a:fld>
            <a:endParaRPr lang="x-none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4895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4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488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 ?><Relationships xmlns="http://schemas.openxmlformats.org/package/2006/relationships"><Relationship Id="rId3" Target="../media/image5.jpeg" Type="http://schemas.openxmlformats.org/officeDocument/2006/relationships/image"/><Relationship Id="rId2" Target="../media/image4.png" Type="http://schemas.openxmlformats.org/officeDocument/2006/relationships/image"/><Relationship Id="rId1" Target="../slideLayouts/slideLayout9.xml" Type="http://schemas.openxmlformats.org/officeDocument/2006/relationships/slideLayout"/><Relationship Id="rId5" Target="../media/image7.png" Type="http://schemas.openxmlformats.org/officeDocument/2006/relationships/image"/><Relationship Id="rId4" Target="../media/image6.jpeg" Type="http://schemas.openxmlformats.org/officeDocument/2006/relationships/image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21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19" Type="http://schemas.openxmlformats.org/officeDocument/2006/relationships/image" Target="../media/image24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5.xml.rels><?xml version="1.0" encoding="UTF-8" standalone="yes" ?><Relationships xmlns="http://schemas.openxmlformats.org/package/2006/relationships"><Relationship Id="rId3" Target="../media/image7.png" Type="http://schemas.openxmlformats.org/officeDocument/2006/relationships/image"/><Relationship Id="rId2" Target="../media/image25.jpeg" Type="http://schemas.openxmlformats.org/officeDocument/2006/relationships/image"/><Relationship Id="rId1" Target="../slideLayouts/slideLayout9.xml" Type="http://schemas.openxmlformats.org/officeDocument/2006/relationships/slideLayout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 ?><Relationships xmlns="http://schemas.openxmlformats.org/package/2006/relationships"><Relationship Id="rId3" Target="../media/image7.png" Type="http://schemas.openxmlformats.org/officeDocument/2006/relationships/image"/><Relationship Id="rId2" Target="../media/image27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49DAC8-ED17-4DF7-8602-1B4779AC8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14" y="594359"/>
            <a:ext cx="3848492" cy="22860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ОБРАЗОВАТЕЛЬНАЯ ПРОГРАММА</a:t>
            </a:r>
            <a:endParaRPr lang="x-non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A021E2F-5E0B-4FA1-9466-B0BA2A0C5E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90893" y="3312579"/>
            <a:ext cx="3733013" cy="337912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СПИСОК</a:t>
            </a:r>
          </a:p>
          <a:p>
            <a:pPr algn="ctr"/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ЗАПРЕЩЕННЫХ СУБСТАНЦИЙ И МЕТОДОВ</a:t>
            </a:r>
            <a:endParaRPr lang="x-none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055213" y="759270"/>
            <a:ext cx="4422561" cy="52578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425D8F9-6ECF-4E53-BC00-472D61F0957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452" y="759270"/>
            <a:ext cx="2941461" cy="753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112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4"/>
          <p:cNvSpPr txBox="1"/>
          <p:nvPr/>
        </p:nvSpPr>
        <p:spPr>
          <a:xfrm>
            <a:off x="-115304" y="332077"/>
            <a:ext cx="6558253" cy="8617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ЗАПРЕЩЕННЫЕ В ОТДЕЛЬНЫХ ВИДАХ СПОРТА</a:t>
            </a:r>
            <a:endParaRPr lang="ru-RU" sz="6000" b="1" dirty="0">
              <a:solidFill>
                <a:srgbClr val="100F0D"/>
              </a:solidFill>
              <a:latin typeface="Kollektif Bold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11413" y="2253436"/>
            <a:ext cx="3625608" cy="12977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9350"/>
              </a:lnSpc>
            </a:pP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P1</a:t>
            </a:r>
            <a:r>
              <a:rPr lang="en-US" sz="2800" b="1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Бета-блокаторы</a:t>
            </a:r>
            <a:endParaRPr lang="en-US" sz="2800" b="1" dirty="0">
              <a:solidFill>
                <a:srgbClr val="100F0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7"/>
          <p:cNvSpPr txBox="1"/>
          <p:nvPr/>
        </p:nvSpPr>
        <p:spPr>
          <a:xfrm>
            <a:off x="1439449" y="1293778"/>
            <a:ext cx="4848052" cy="777648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285750" indent="-28575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be-BY" sz="2400" spc="65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Автоспорт </a:t>
            </a:r>
            <a:r>
              <a:rPr lang="en-US" sz="2400" spc="65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(FIA)</a:t>
            </a:r>
            <a:r>
              <a:rPr lang="be-BY" sz="2400" u="none" spc="65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u="none" spc="65" dirty="0">
              <a:solidFill>
                <a:srgbClr val="100F0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be-BY" sz="2400" u="none" spc="65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Бильярдный спорт (все дисциплины) (</a:t>
            </a:r>
            <a:r>
              <a:rPr lang="en-US" sz="2400" u="none" spc="65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WCBS</a:t>
            </a:r>
            <a:r>
              <a:rPr lang="be-BY" sz="2400" u="none" spc="65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n-US" sz="2400" u="none" spc="65" dirty="0">
              <a:solidFill>
                <a:srgbClr val="100F0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be-BY" sz="2400" u="none" spc="65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Дартс </a:t>
            </a:r>
            <a:r>
              <a:rPr lang="en-US" sz="2400" u="none" spc="65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(WDF)</a:t>
            </a:r>
          </a:p>
          <a:p>
            <a:pPr marL="285750" indent="-28575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be-BY" sz="2400" spc="65" dirty="0">
                <a:solidFill>
                  <a:srgbClr val="100F0D"/>
                </a:solidFill>
                <a:latin typeface="HK Grotesk Light"/>
              </a:rPr>
              <a:t>Гольф (</a:t>
            </a:r>
            <a:r>
              <a:rPr lang="en-US" sz="2400" spc="65" dirty="0">
                <a:solidFill>
                  <a:srgbClr val="100F0D"/>
                </a:solidFill>
                <a:latin typeface="HK Grotesk Light"/>
              </a:rPr>
              <a:t>IGF</a:t>
            </a:r>
            <a:r>
              <a:rPr lang="be-BY" sz="2400" spc="65" dirty="0">
                <a:solidFill>
                  <a:srgbClr val="100F0D"/>
                </a:solidFill>
                <a:latin typeface="HK Grotesk Light"/>
              </a:rPr>
              <a:t>)</a:t>
            </a:r>
            <a:r>
              <a:rPr lang="ru-RU" sz="2400" spc="65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spc="65" dirty="0">
              <a:solidFill>
                <a:srgbClr val="100F0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2400" spc="65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Лыжный спорт/сноубординг (</a:t>
            </a:r>
            <a:r>
              <a:rPr lang="en-US" sz="2400" spc="65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FIS</a:t>
            </a:r>
            <a:r>
              <a:rPr lang="ru-RU" sz="2400" spc="65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n-US" sz="2400" spc="65" dirty="0">
              <a:solidFill>
                <a:srgbClr val="100F0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2400" spc="65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Стрельба (</a:t>
            </a:r>
            <a:r>
              <a:rPr lang="en-US" sz="2400" spc="65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ISSF, IPC</a:t>
            </a:r>
            <a:r>
              <a:rPr lang="ru-RU" sz="2400" spc="65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400" spc="65" dirty="0">
              <a:solidFill>
                <a:srgbClr val="100F0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2400" spc="65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Стрельба</a:t>
            </a:r>
            <a:r>
              <a:rPr lang="en-US" sz="2400" spc="65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spc="65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 лука (</a:t>
            </a:r>
            <a:r>
              <a:rPr lang="en-US" sz="2400" spc="65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</a:t>
            </a:r>
            <a:r>
              <a:rPr lang="ru-RU" sz="2400" spc="65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n-US" sz="2400" spc="65" dirty="0">
              <a:solidFill>
                <a:srgbClr val="100F0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2400" spc="65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Подводное плавание (</a:t>
            </a:r>
            <a:r>
              <a:rPr lang="en-US" sz="2400" spc="65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CMAS</a:t>
            </a:r>
            <a:r>
              <a:rPr lang="ru-RU" sz="2400" spc="65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400" u="none" spc="65" dirty="0">
              <a:solidFill>
                <a:srgbClr val="100F0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859"/>
              </a:lnSpc>
            </a:pPr>
            <a:endParaRPr lang="en-US" u="none" spc="65" dirty="0">
              <a:solidFill>
                <a:srgbClr val="100F0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859"/>
              </a:lnSpc>
            </a:pPr>
            <a:endParaRPr lang="en-US" u="none" spc="65" dirty="0">
              <a:solidFill>
                <a:srgbClr val="100F0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859"/>
              </a:lnSpc>
            </a:pPr>
            <a:endParaRPr lang="en-US" u="none" spc="65" dirty="0">
              <a:solidFill>
                <a:srgbClr val="100F0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859"/>
              </a:lnSpc>
            </a:pPr>
            <a:endParaRPr lang="en-US" spc="65" dirty="0">
              <a:solidFill>
                <a:srgbClr val="100F0D"/>
              </a:solidFill>
              <a:latin typeface="HK Grotesk Light"/>
            </a:endParaRPr>
          </a:p>
          <a:p>
            <a:pPr>
              <a:lnSpc>
                <a:spcPts val="2859"/>
              </a:lnSpc>
            </a:pPr>
            <a:endParaRPr lang="en-US" u="none" spc="65" dirty="0">
              <a:solidFill>
                <a:srgbClr val="100F0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859"/>
              </a:lnSpc>
            </a:pPr>
            <a:endParaRPr lang="en-US" u="none" spc="65" dirty="0">
              <a:solidFill>
                <a:srgbClr val="100F0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859"/>
              </a:lnSpc>
            </a:pPr>
            <a:endParaRPr lang="en-US" u="none" spc="65" dirty="0">
              <a:solidFill>
                <a:srgbClr val="100F0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859"/>
              </a:lnSpc>
            </a:pPr>
            <a:endParaRPr lang="en-US" spc="65" dirty="0">
              <a:solidFill>
                <a:srgbClr val="100F0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07AF9E7-28B1-44A3-A9B6-3DA78898F7E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2947" y="5727253"/>
            <a:ext cx="1632172" cy="431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127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4904" y="6117336"/>
            <a:ext cx="10936224" cy="822960"/>
          </a:xfrm>
        </p:spPr>
        <p:txBody>
          <a:bodyPr/>
          <a:lstStyle/>
          <a:p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ОСОБЫЕ </a:t>
            </a:r>
            <a:r>
              <a:rPr lang="ru-RU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субстанции</a:t>
            </a:r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ОСОБЫЕ </a:t>
            </a:r>
            <a:r>
              <a:rPr lang="ru-RU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методы</a:t>
            </a:r>
            <a:br>
              <a:rPr lang="ru-RU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70761FD-9BC8-4570-A95F-C7ACF71DECD7}"/>
              </a:ext>
            </a:extLst>
          </p:cNvPr>
          <p:cNvSpPr/>
          <p:nvPr/>
        </p:nvSpPr>
        <p:spPr>
          <a:xfrm>
            <a:off x="512064" y="423647"/>
            <a:ext cx="8094482" cy="1815882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Особые субстанции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включают те Запрещенные субстанции, которые конкретно определены, как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Особые субстанции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в Запрещенном списке</a:t>
            </a:r>
            <a:endParaRPr 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70761FD-9BC8-4570-A95F-C7ACF71DECD7}"/>
              </a:ext>
            </a:extLst>
          </p:cNvPr>
          <p:cNvSpPr/>
          <p:nvPr/>
        </p:nvSpPr>
        <p:spPr>
          <a:xfrm>
            <a:off x="512064" y="2686432"/>
            <a:ext cx="8094482" cy="1815882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Ни один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Запрещенный метод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не может считаться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Особым методом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, если только он специально не определен в Запрещенном списке, как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Особый метод</a:t>
            </a:r>
            <a:endParaRPr lang="x-non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CBFD94D-C0D4-4D9F-94C5-EBA68B18CEA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3130" y="6117336"/>
            <a:ext cx="1632172" cy="431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426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8640" y="5404104"/>
            <a:ext cx="10625328" cy="822960"/>
          </a:xfrm>
        </p:spPr>
        <p:txBody>
          <a:bodyPr/>
          <a:lstStyle/>
          <a:p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СУБСТАНЦИИ, ВЫЗЫВАЮЩИЕ ЗАВИСИМОСТЬ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70761FD-9BC8-4570-A95F-C7ACF71DECD7}"/>
              </a:ext>
            </a:extLst>
          </p:cNvPr>
          <p:cNvSpPr/>
          <p:nvPr/>
        </p:nvSpPr>
        <p:spPr>
          <a:xfrm>
            <a:off x="548640" y="804672"/>
            <a:ext cx="8094482" cy="1815882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Субстанции, вызывающие зависимость,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включают те Запрещенные субстанции, которыми часто злоупотребляют в обществе вне контекста спорта</a:t>
            </a:r>
            <a:endParaRPr 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8640" y="2921845"/>
            <a:ext cx="57808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i="1" dirty="0">
                <a:solidFill>
                  <a:srgbClr val="0070C0"/>
                </a:solidFill>
              </a:rPr>
              <a:t>кокаин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i="1" dirty="0">
                <a:solidFill>
                  <a:srgbClr val="0070C0"/>
                </a:solidFill>
              </a:rPr>
              <a:t>диаморфин (героин)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i="1" dirty="0">
                <a:solidFill>
                  <a:srgbClr val="0070C0"/>
                </a:solidFill>
              </a:rPr>
              <a:t>метилендиоксиметамфетамин (МДМА/«экстази»)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i="1" dirty="0">
                <a:solidFill>
                  <a:srgbClr val="0070C0"/>
                </a:solidFill>
              </a:rPr>
              <a:t>тетрагидроканнабинол (ТГК)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F6C9B17-F7CB-4C64-9C17-58D610E3DD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3129" y="6124818"/>
            <a:ext cx="1632172" cy="431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5483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812530" y="-23055"/>
            <a:ext cx="6882910" cy="12977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9350"/>
              </a:lnSpc>
            </a:pPr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КАК</a:t>
            </a:r>
            <a:r>
              <a:rPr lang="ru-RU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проверить ваше лекарство?</a:t>
            </a:r>
            <a:endParaRPr lang="en-US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7"/>
          <p:cNvSpPr txBox="1"/>
          <p:nvPr/>
        </p:nvSpPr>
        <p:spPr>
          <a:xfrm>
            <a:off x="5074920" y="1585521"/>
            <a:ext cx="6382512" cy="111569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859"/>
              </a:lnSpc>
            </a:pPr>
            <a:r>
              <a:rPr lang="ru-RU" sz="2400" spc="65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Онлайн ресурсы, например, </a:t>
            </a:r>
            <a:r>
              <a:rPr lang="en-US" sz="2400" i="1" spc="65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DopingCheck</a:t>
            </a:r>
          </a:p>
          <a:p>
            <a:pPr>
              <a:lnSpc>
                <a:spcPts val="2859"/>
              </a:lnSpc>
            </a:pPr>
            <a:endParaRPr lang="en-US" sz="2400" spc="65" dirty="0">
              <a:solidFill>
                <a:srgbClr val="100F0D"/>
              </a:solidFill>
              <a:latin typeface="HK Grotesk Light"/>
            </a:endParaRPr>
          </a:p>
          <a:p>
            <a:pPr>
              <a:lnSpc>
                <a:spcPts val="2859"/>
              </a:lnSpc>
            </a:pPr>
            <a:endParaRPr lang="en-US" sz="2400" spc="65" dirty="0">
              <a:solidFill>
                <a:srgbClr val="100F0D"/>
              </a:solidFill>
              <a:latin typeface="HK Grotesk Ligh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56312" y="4461115"/>
            <a:ext cx="6501119" cy="3718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859"/>
              </a:lnSpc>
            </a:pPr>
            <a:r>
              <a:rPr lang="ru-RU" sz="2400" spc="65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Консультация врача спортивной медицины</a:t>
            </a:r>
            <a:endParaRPr lang="en-US" sz="2400" spc="65" dirty="0">
              <a:solidFill>
                <a:srgbClr val="100F0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24"/>
          <p:cNvSpPr txBox="1"/>
          <p:nvPr/>
        </p:nvSpPr>
        <p:spPr>
          <a:xfrm>
            <a:off x="4956312" y="5311637"/>
            <a:ext cx="6947358" cy="74379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ctr">
              <a:lnSpc>
                <a:spcPts val="2860"/>
              </a:lnSpc>
              <a:spcBef>
                <a:spcPct val="0"/>
              </a:spcBef>
            </a:pPr>
            <a:r>
              <a:rPr lang="ru-RU" sz="2400" spc="65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Разъяснения </a:t>
            </a:r>
            <a:r>
              <a:rPr lang="ru-RU" sz="2400" u="none" spc="65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Национального антидопингового агентства</a:t>
            </a:r>
            <a:endParaRPr lang="en-US" sz="2400" u="none" spc="65" dirty="0">
              <a:solidFill>
                <a:srgbClr val="100F0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5744" y="2194462"/>
            <a:ext cx="1986666" cy="1904772"/>
          </a:xfrm>
          <a:prstGeom prst="rect">
            <a:avLst/>
          </a:prstGeom>
          <a:ln>
            <a:solidFill>
              <a:srgbClr val="00B0F0"/>
            </a:solidFill>
          </a:ln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1FF8B85F-90F4-4303-BF01-9E65B81DDBE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560" y="1205881"/>
            <a:ext cx="2874579" cy="759279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E779104-212E-42E7-9829-590D76E88773}"/>
              </a:ext>
            </a:extLst>
          </p:cNvPr>
          <p:cNvSpPr/>
          <p:nvPr/>
        </p:nvSpPr>
        <p:spPr>
          <a:xfrm>
            <a:off x="828101" y="2525988"/>
            <a:ext cx="24254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nada.by</a:t>
            </a:r>
            <a:endParaRPr lang="ru-RU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29771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5760" y="5056632"/>
            <a:ext cx="10113264" cy="822960"/>
          </a:xfrm>
        </p:spPr>
        <p:txBody>
          <a:bodyPr/>
          <a:lstStyle/>
          <a:p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КТО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создает антидопинговые правила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8098" y="129608"/>
            <a:ext cx="2256493" cy="278044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1328" y="476600"/>
            <a:ext cx="2450804" cy="12558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8FEB35D-29E9-4260-968F-9C708DAA4CE5}"/>
              </a:ext>
            </a:extLst>
          </p:cNvPr>
          <p:cNvSpPr/>
          <p:nvPr/>
        </p:nvSpPr>
        <p:spPr>
          <a:xfrm>
            <a:off x="638046" y="2163452"/>
            <a:ext cx="2697368" cy="2462213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prstClr val="black"/>
                </a:solidFill>
              </a:rPr>
              <a:t>Всемирное антидопинговое агентство (ВАДА) </a:t>
            </a:r>
            <a:r>
              <a:rPr lang="ru-RU" sz="1400" dirty="0">
                <a:solidFill>
                  <a:prstClr val="black"/>
                </a:solidFill>
              </a:rPr>
              <a:t>– это международная независимая организация, которая контролирует, координирует и стимулирует борьбу с допингом в спорте во всех ее формах и проявлениях. Гармонизирует антидопинговые политики во всех видах спорта и всех странах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2A1DE31F-294F-4B7C-B59F-3858C4E2E986}"/>
              </a:ext>
            </a:extLst>
          </p:cNvPr>
          <p:cNvSpPr/>
          <p:nvPr/>
        </p:nvSpPr>
        <p:spPr>
          <a:xfrm>
            <a:off x="4761688" y="2910054"/>
            <a:ext cx="2862606" cy="1600438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prstClr val="black"/>
                </a:solidFill>
              </a:rPr>
              <a:t>Всемирный антидопинговый кодекс (Кодекс) </a:t>
            </a:r>
            <a:r>
              <a:rPr lang="ru-RU" sz="1400" dirty="0">
                <a:solidFill>
                  <a:prstClr val="black"/>
                </a:solidFill>
              </a:rPr>
              <a:t>– основной документ в сфере антидопинга, который согласовывает антидопинговые политики, правила в пределах спортивных организаций по всему миру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C70D142-A7AB-429E-BEC0-361E251C7799}"/>
              </a:ext>
            </a:extLst>
          </p:cNvPr>
          <p:cNvSpPr/>
          <p:nvPr/>
        </p:nvSpPr>
        <p:spPr>
          <a:xfrm>
            <a:off x="9137275" y="2910054"/>
            <a:ext cx="2683497" cy="1600438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prstClr val="black"/>
                </a:solidFill>
              </a:rPr>
              <a:t>Кодекс дополняют </a:t>
            </a:r>
            <a:r>
              <a:rPr lang="ru-RU" sz="1400" b="1" dirty="0">
                <a:solidFill>
                  <a:prstClr val="black"/>
                </a:solidFill>
              </a:rPr>
              <a:t>Международные стандарты</a:t>
            </a:r>
            <a:r>
              <a:rPr lang="ru-RU" sz="1400" dirty="0">
                <a:solidFill>
                  <a:prstClr val="black"/>
                </a:solidFill>
              </a:rPr>
              <a:t>. Один из наиболее важных стандартов для спортсменов и персонала спортсмена – </a:t>
            </a:r>
            <a:r>
              <a:rPr lang="ru-RU" sz="1400" b="1" dirty="0">
                <a:solidFill>
                  <a:prstClr val="black"/>
                </a:solidFill>
              </a:rPr>
              <a:t>Список запрещенных субстанций и методов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6664" y="385640"/>
            <a:ext cx="1684719" cy="21106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5C4D2BE6-0EC8-46CB-B461-D76A4CA6C1C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2947" y="5727253"/>
            <a:ext cx="1632172" cy="431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703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1774" y="557683"/>
            <a:ext cx="10908452" cy="430887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/>
          <a:p>
            <a:pPr marL="16933">
              <a:lnSpc>
                <a:spcPct val="100000"/>
              </a:lnSpc>
            </a:pPr>
            <a:r>
              <a:rPr lang="ru-RU" sz="2800" b="1" spc="-207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ЗАПРЕЩЕННЫЙ СПИСОК</a:t>
            </a:r>
            <a:r>
              <a:rPr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:</a:t>
            </a:r>
            <a:r>
              <a:rPr sz="2800" b="1" spc="-407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2800" b="1" spc="-207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ПРАВОВАЯ ОСНОВА</a:t>
            </a:r>
            <a:endParaRPr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89174" y="1949047"/>
            <a:ext cx="6366933" cy="35808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1725" indent="-304792">
              <a:buClr>
                <a:srgbClr val="51B847"/>
              </a:buClr>
              <a:buFont typeface="Arial"/>
              <a:buChar char="•"/>
              <a:tabLst>
                <a:tab pos="321725" algn="l"/>
              </a:tabLst>
            </a:pPr>
            <a:r>
              <a:rPr lang="ru-RU" sz="2667" spc="-53" dirty="0">
                <a:latin typeface="Arial"/>
                <a:cs typeface="Arial"/>
              </a:rPr>
              <a:t>Всемирный антидопинговый кодекс</a:t>
            </a:r>
            <a:r>
              <a:rPr sz="2667" dirty="0">
                <a:latin typeface="Arial"/>
                <a:cs typeface="Arial"/>
              </a:rPr>
              <a:t>,</a:t>
            </a:r>
            <a:r>
              <a:rPr sz="2667" spc="-173" dirty="0">
                <a:latin typeface="Arial"/>
                <a:cs typeface="Arial"/>
              </a:rPr>
              <a:t> </a:t>
            </a:r>
            <a:r>
              <a:rPr lang="ru-RU" sz="2667" dirty="0">
                <a:latin typeface="Arial"/>
                <a:cs typeface="Arial"/>
              </a:rPr>
              <a:t>Статья</a:t>
            </a:r>
            <a:r>
              <a:rPr sz="2667" dirty="0">
                <a:latin typeface="Arial"/>
                <a:cs typeface="Arial"/>
              </a:rPr>
              <a:t> 4</a:t>
            </a:r>
          </a:p>
          <a:p>
            <a:pPr>
              <a:spcBef>
                <a:spcPts val="36"/>
              </a:spcBef>
              <a:buClr>
                <a:srgbClr val="51B847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321725" indent="-304792">
              <a:buClr>
                <a:srgbClr val="51B847"/>
              </a:buClr>
              <a:buFont typeface="Arial"/>
              <a:buChar char="•"/>
              <a:tabLst>
                <a:tab pos="321725" algn="l"/>
              </a:tabLst>
            </a:pPr>
            <a:r>
              <a:rPr lang="ru-RU" sz="2667" dirty="0">
                <a:latin typeface="Arial"/>
                <a:cs typeface="Arial"/>
              </a:rPr>
              <a:t>Международный стандарт</a:t>
            </a:r>
            <a:endParaRPr sz="2667" dirty="0">
              <a:latin typeface="Arial"/>
              <a:cs typeface="Arial"/>
            </a:endParaRPr>
          </a:p>
          <a:p>
            <a:pPr>
              <a:spcBef>
                <a:spcPts val="31"/>
              </a:spcBef>
              <a:buClr>
                <a:srgbClr val="51B847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321725" indent="-304792">
              <a:buClr>
                <a:srgbClr val="51B847"/>
              </a:buClr>
              <a:buFont typeface="Arial"/>
              <a:buChar char="•"/>
              <a:tabLst>
                <a:tab pos="321725" algn="l"/>
              </a:tabLst>
            </a:pPr>
            <a:r>
              <a:rPr lang="ru-RU" sz="2667" dirty="0">
                <a:latin typeface="Arial"/>
                <a:cs typeface="Arial"/>
              </a:rPr>
              <a:t>Пересматривается не реже 1 раза год</a:t>
            </a:r>
            <a:endParaRPr sz="2667" dirty="0">
              <a:latin typeface="Arial"/>
              <a:cs typeface="Arial"/>
            </a:endParaRPr>
          </a:p>
          <a:p>
            <a:pPr marL="321725" marR="656150" indent="-304792">
              <a:spcBef>
                <a:spcPts val="2047"/>
              </a:spcBef>
              <a:buClr>
                <a:srgbClr val="51B847"/>
              </a:buClr>
              <a:buFont typeface="Arial"/>
              <a:buChar char="•"/>
              <a:tabLst>
                <a:tab pos="321725" algn="l"/>
              </a:tabLst>
            </a:pPr>
            <a:r>
              <a:rPr lang="ru-RU" sz="2667" dirty="0">
                <a:latin typeface="Arial"/>
                <a:cs typeface="Arial"/>
              </a:rPr>
              <a:t>Определены </a:t>
            </a:r>
            <a:r>
              <a:rPr lang="ru-RU" sz="2667" dirty="0">
                <a:solidFill>
                  <a:srgbClr val="0070C0"/>
                </a:solidFill>
                <a:latin typeface="Arial"/>
                <a:cs typeface="Arial"/>
              </a:rPr>
              <a:t>Субстанции</a:t>
            </a:r>
            <a:r>
              <a:rPr sz="2667" spc="7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ru-RU" sz="2667" dirty="0">
                <a:solidFill>
                  <a:srgbClr val="0070C0"/>
                </a:solidFill>
                <a:latin typeface="Arial"/>
                <a:cs typeface="Arial"/>
              </a:rPr>
              <a:t>и</a:t>
            </a:r>
            <a:r>
              <a:rPr sz="2667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ru-RU" sz="2667" dirty="0">
                <a:solidFill>
                  <a:srgbClr val="0070C0"/>
                </a:solidFill>
                <a:latin typeface="Arial"/>
                <a:cs typeface="Arial"/>
              </a:rPr>
              <a:t>Методы</a:t>
            </a:r>
            <a:r>
              <a:rPr sz="2667" spc="13" dirty="0">
                <a:solidFill>
                  <a:srgbClr val="51B847"/>
                </a:solidFill>
                <a:latin typeface="Arial"/>
                <a:cs typeface="Arial"/>
              </a:rPr>
              <a:t> </a:t>
            </a:r>
            <a:r>
              <a:rPr lang="ru-RU" sz="2667" dirty="0">
                <a:latin typeface="Arial"/>
                <a:cs typeface="Arial"/>
              </a:rPr>
              <a:t>запрещенные в спорте</a:t>
            </a:r>
            <a:endParaRPr sz="2667" dirty="0">
              <a:latin typeface="Arial"/>
              <a:cs typeface="Arial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262" y="1949047"/>
            <a:ext cx="2911439" cy="36475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A552EBF-F0C5-4E4E-8018-3DFFDF2B95F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0021" y="5776949"/>
            <a:ext cx="1632172" cy="431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129415"/>
      </p:ext>
    </p:extLst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idx="4294967295" type="title"/>
          </p:nvPr>
        </p:nvSpPr>
        <p:spPr>
          <a:xfrm>
            <a:off x="421385" y="255678"/>
            <a:ext cx="10909300" cy="504946"/>
          </a:xfrm>
          <a:prstGeom prst="rect">
            <a:avLst/>
          </a:prstGeom>
        </p:spPr>
        <p:txBody>
          <a:bodyPr anchor="b" bIns="0" lIns="0" rIns="0" rtlCol="0" tIns="0" vert="horz" wrap="square">
            <a:spAutoFit/>
          </a:bodyPr>
          <a:lstStyle/>
          <a:p>
            <a:pPr algn="ctr" marL="16933">
              <a:lnSpc>
                <a:spcPts val="4439"/>
              </a:lnSpc>
            </a:pPr>
            <a:r>
              <a:rPr b="1" dirty="0" lang="ru-RU" spc="-207" sz="2800">
                <a:solidFill>
                  <a:srgbClr val="0070C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anose="020B0604020202020204" pitchFamily="34" typeface="Arial"/>
                <a:cs charset="0" panose="020B0604020202020204" pitchFamily="34" typeface="Arial"/>
              </a:rPr>
              <a:t>ПРОЦЕСС ИЗМЕНЕНИЯ ЗАПРЕЩЕННОГО СПИСКА</a:t>
            </a:r>
            <a:endParaRPr b="1" dirty="0" sz="2800">
              <a:solidFill>
                <a:srgbClr val="0070C0"/>
              </a:solidFill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  <a:latin charset="0" panose="020B0604020202020204" pitchFamily="34" typeface="Arial"/>
              <a:cs charset="0" panose="020B0604020202020204" pitchFamily="34"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401312" y="4421631"/>
            <a:ext cx="610632" cy="774208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bIns="0" lIns="0" rIns="0" rtlCol="0" tIns="0" wrap="square"/>
          <a:lstStyle/>
          <a:p>
            <a:endParaRPr sz="2400"/>
          </a:p>
        </p:txBody>
      </p:sp>
      <p:sp>
        <p:nvSpPr>
          <p:cNvPr id="4" name="object 4"/>
          <p:cNvSpPr/>
          <p:nvPr/>
        </p:nvSpPr>
        <p:spPr>
          <a:xfrm>
            <a:off x="3351784" y="2936223"/>
            <a:ext cx="1579896" cy="935752"/>
          </a:xfrm>
          <a:prstGeom prst="rect">
            <a:avLst/>
          </a:prstGeom>
          <a:blipFill>
            <a:blip cstate="print" r:embed="rId4"/>
            <a:stretch>
              <a:fillRect/>
            </a:stretch>
          </a:blipFill>
        </p:spPr>
        <p:txBody>
          <a:bodyPr bIns="0" lIns="0" rIns="0" rtlCol="0" tIns="0" wrap="square"/>
          <a:lstStyle/>
          <a:p>
            <a:endParaRPr sz="2400"/>
          </a:p>
        </p:txBody>
      </p:sp>
      <p:sp>
        <p:nvSpPr>
          <p:cNvPr id="5" name="object 5"/>
          <p:cNvSpPr/>
          <p:nvPr/>
        </p:nvSpPr>
        <p:spPr>
          <a:xfrm>
            <a:off x="3526535" y="4087369"/>
            <a:ext cx="1404619" cy="120396"/>
          </a:xfrm>
          <a:prstGeom prst="rect">
            <a:avLst/>
          </a:prstGeom>
          <a:blipFill>
            <a:blip cstate="print" r:embed="rId5"/>
            <a:stretch>
              <a:fillRect/>
            </a:stretch>
          </a:blipFill>
        </p:spPr>
        <p:txBody>
          <a:bodyPr bIns="0" lIns="0" rIns="0" rtlCol="0" tIns="0" wrap="square"/>
          <a:lstStyle/>
          <a:p>
            <a:endParaRPr sz="2400"/>
          </a:p>
        </p:txBody>
      </p:sp>
      <p:sp>
        <p:nvSpPr>
          <p:cNvPr id="6" name="object 6"/>
          <p:cNvSpPr/>
          <p:nvPr/>
        </p:nvSpPr>
        <p:spPr>
          <a:xfrm>
            <a:off x="5575808" y="4421631"/>
            <a:ext cx="782353" cy="921512"/>
          </a:xfrm>
          <a:prstGeom prst="rect">
            <a:avLst/>
          </a:prstGeom>
          <a:blipFill>
            <a:blip cstate="print" r:embed="rId6"/>
            <a:stretch>
              <a:fillRect/>
            </a:stretch>
          </a:blipFill>
        </p:spPr>
        <p:txBody>
          <a:bodyPr bIns="0" lIns="0" rIns="0" rtlCol="0" tIns="0" wrap="square"/>
          <a:lstStyle/>
          <a:p>
            <a:endParaRPr sz="2400"/>
          </a:p>
        </p:txBody>
      </p:sp>
      <p:sp>
        <p:nvSpPr>
          <p:cNvPr id="7" name="object 7"/>
          <p:cNvSpPr/>
          <p:nvPr/>
        </p:nvSpPr>
        <p:spPr>
          <a:xfrm>
            <a:off x="5634736" y="4166582"/>
            <a:ext cx="2683256" cy="800641"/>
          </a:xfrm>
          <a:prstGeom prst="rect">
            <a:avLst/>
          </a:prstGeom>
          <a:blipFill>
            <a:blip cstate="print" r:embed="rId7"/>
            <a:stretch>
              <a:fillRect/>
            </a:stretch>
          </a:blipFill>
        </p:spPr>
        <p:txBody>
          <a:bodyPr bIns="0" lIns="0" rIns="0" rtlCol="0" tIns="0" wrap="square"/>
          <a:lstStyle/>
          <a:p>
            <a:endParaRPr sz="2400"/>
          </a:p>
        </p:txBody>
      </p:sp>
      <p:sp>
        <p:nvSpPr>
          <p:cNvPr id="8" name="object 8"/>
          <p:cNvSpPr/>
          <p:nvPr/>
        </p:nvSpPr>
        <p:spPr>
          <a:xfrm>
            <a:off x="5636769" y="3834385"/>
            <a:ext cx="2203196" cy="217932"/>
          </a:xfrm>
          <a:prstGeom prst="rect">
            <a:avLst/>
          </a:prstGeom>
          <a:blipFill>
            <a:blip cstate="print" r:embed="rId8"/>
            <a:stretch>
              <a:fillRect/>
            </a:stretch>
          </a:blipFill>
        </p:spPr>
        <p:txBody>
          <a:bodyPr bIns="0" lIns="0" rIns="0" rtlCol="0" tIns="0" wrap="square"/>
          <a:lstStyle/>
          <a:p>
            <a:endParaRPr sz="2400"/>
          </a:p>
        </p:txBody>
      </p:sp>
      <p:sp>
        <p:nvSpPr>
          <p:cNvPr id="9" name="object 9"/>
          <p:cNvSpPr/>
          <p:nvPr/>
        </p:nvSpPr>
        <p:spPr>
          <a:xfrm>
            <a:off x="5633720" y="2694431"/>
            <a:ext cx="1990344" cy="1177543"/>
          </a:xfrm>
          <a:prstGeom prst="rect">
            <a:avLst/>
          </a:prstGeom>
          <a:blipFill>
            <a:blip cstate="print" r:embed="rId9"/>
            <a:stretch>
              <a:fillRect/>
            </a:stretch>
          </a:blipFill>
        </p:spPr>
        <p:txBody>
          <a:bodyPr bIns="0" lIns="0" rIns="0" rtlCol="0" tIns="0" wrap="square"/>
          <a:lstStyle/>
          <a:p>
            <a:endParaRPr sz="2400"/>
          </a:p>
        </p:txBody>
      </p:sp>
      <p:sp>
        <p:nvSpPr>
          <p:cNvPr id="10" name="object 10"/>
          <p:cNvSpPr/>
          <p:nvPr/>
        </p:nvSpPr>
        <p:spPr>
          <a:xfrm>
            <a:off x="5316729" y="2746247"/>
            <a:ext cx="140716" cy="974851"/>
          </a:xfrm>
          <a:prstGeom prst="rect">
            <a:avLst/>
          </a:prstGeom>
          <a:blipFill>
            <a:blip cstate="print" r:embed="rId10"/>
            <a:stretch>
              <a:fillRect/>
            </a:stretch>
          </a:blipFill>
        </p:spPr>
        <p:txBody>
          <a:bodyPr bIns="0" lIns="0" rIns="0" rtlCol="0" tIns="0" wrap="square"/>
          <a:lstStyle/>
          <a:p>
            <a:endParaRPr sz="2400"/>
          </a:p>
        </p:txBody>
      </p:sp>
      <p:sp>
        <p:nvSpPr>
          <p:cNvPr id="12" name="object 12"/>
          <p:cNvSpPr/>
          <p:nvPr/>
        </p:nvSpPr>
        <p:spPr>
          <a:xfrm>
            <a:off x="3815080" y="965200"/>
            <a:ext cx="3477768" cy="1795272"/>
          </a:xfrm>
          <a:prstGeom prst="rect">
            <a:avLst/>
          </a:prstGeom>
          <a:blipFill>
            <a:blip cstate="print" r:embed="rId11"/>
            <a:stretch>
              <a:fillRect/>
            </a:stretch>
          </a:blipFill>
        </p:spPr>
        <p:txBody>
          <a:bodyPr bIns="0" lIns="0" rIns="0" rtlCol="0" tIns="0" wrap="square"/>
          <a:lstStyle/>
          <a:p>
            <a:endParaRPr sz="2400"/>
          </a:p>
        </p:txBody>
      </p:sp>
      <p:sp>
        <p:nvSpPr>
          <p:cNvPr id="13" name="object 13"/>
          <p:cNvSpPr txBox="1"/>
          <p:nvPr/>
        </p:nvSpPr>
        <p:spPr>
          <a:xfrm>
            <a:off x="4601209" y="1248451"/>
            <a:ext cx="1983740" cy="1218282"/>
          </a:xfrm>
          <a:prstGeom prst="rect">
            <a:avLst/>
          </a:prstGeom>
        </p:spPr>
        <p:txBody>
          <a:bodyPr bIns="0" lIns="0" rIns="0" rtlCol="0" tIns="0" vert="horz" wrap="square">
            <a:spAutoFit/>
          </a:bodyPr>
          <a:lstStyle/>
          <a:p>
            <a:pPr algn="ctr" indent="-1693" marL="17780" marR="6773">
              <a:lnSpc>
                <a:spcPts val="1933"/>
              </a:lnSpc>
            </a:pPr>
            <a:r>
              <a:rPr b="1" dirty="0" lang="ru-RU" spc="-13" sz="1600">
                <a:solidFill>
                  <a:srgbClr val="FFFFFF"/>
                </a:solidFill>
                <a:latin typeface="Arial"/>
                <a:cs typeface="Arial"/>
              </a:rPr>
              <a:t>Современные научные данные </a:t>
            </a:r>
            <a:r>
              <a:rPr b="1" dirty="0" spc="-13" sz="160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b="1" dirty="0" lang="ru-RU" spc="-13" sz="1600">
                <a:solidFill>
                  <a:srgbClr val="FFFFFF"/>
                </a:solidFill>
                <a:latin typeface="Arial"/>
                <a:cs typeface="Arial"/>
              </a:rPr>
              <a:t>часто из грантов ВАДА на исследования)</a:t>
            </a:r>
            <a:endParaRPr dirty="0" sz="16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248145" y="1386823"/>
            <a:ext cx="2573527" cy="1558560"/>
          </a:xfrm>
          <a:prstGeom prst="rect">
            <a:avLst/>
          </a:prstGeom>
          <a:blipFill>
            <a:blip cstate="print" r:embed="rId12"/>
            <a:stretch>
              <a:fillRect/>
            </a:stretch>
          </a:blipFill>
        </p:spPr>
        <p:txBody>
          <a:bodyPr bIns="0" lIns="0" rIns="0" rtlCol="0" tIns="0" wrap="square"/>
          <a:lstStyle/>
          <a:p>
            <a:endParaRPr sz="2400"/>
          </a:p>
        </p:txBody>
      </p:sp>
      <p:sp>
        <p:nvSpPr>
          <p:cNvPr id="16" name="object 16"/>
          <p:cNvSpPr txBox="1"/>
          <p:nvPr/>
        </p:nvSpPr>
        <p:spPr>
          <a:xfrm>
            <a:off x="7454224" y="1898503"/>
            <a:ext cx="2197777" cy="635174"/>
          </a:xfrm>
          <a:prstGeom prst="rect">
            <a:avLst/>
          </a:prstGeom>
        </p:spPr>
        <p:txBody>
          <a:bodyPr bIns="0" lIns="0" rIns="0" rtlCol="0" tIns="0" vert="horz" wrap="square">
            <a:spAutoFit/>
          </a:bodyPr>
          <a:lstStyle/>
          <a:p>
            <a:pPr algn="ctr" marL="16933" marR="6773">
              <a:lnSpc>
                <a:spcPct val="86300"/>
              </a:lnSpc>
            </a:pPr>
            <a:r>
              <a:rPr b="1" dirty="0" lang="ru-RU" spc="-13" sz="1600">
                <a:solidFill>
                  <a:srgbClr val="FFFFFF"/>
                </a:solidFill>
                <a:latin typeface="Arial"/>
                <a:cs typeface="Arial"/>
              </a:rPr>
              <a:t>Усовершенствование</a:t>
            </a:r>
            <a:r>
              <a:rPr b="1" dirty="0" spc="-13" sz="16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 dirty="0" lang="ru-RU" spc="-13" sz="1600">
                <a:solidFill>
                  <a:srgbClr val="FFFFFF"/>
                </a:solidFill>
                <a:latin typeface="Arial"/>
                <a:cs typeface="Arial"/>
              </a:rPr>
              <a:t>аналитических методов</a:t>
            </a:r>
            <a:endParaRPr dirty="0" sz="16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800847" y="3015471"/>
            <a:ext cx="2934208" cy="1399048"/>
          </a:xfrm>
          <a:prstGeom prst="rect">
            <a:avLst/>
          </a:prstGeom>
          <a:blipFill>
            <a:blip cstate="print" r:embed="rId13"/>
            <a:stretch>
              <a:fillRect/>
            </a:stretch>
          </a:blipFill>
        </p:spPr>
        <p:txBody>
          <a:bodyPr bIns="0" lIns="0" rIns="0" rtlCol="0" tIns="0" wrap="square"/>
          <a:lstStyle/>
          <a:p>
            <a:endParaRPr sz="2400"/>
          </a:p>
        </p:txBody>
      </p:sp>
      <p:sp>
        <p:nvSpPr>
          <p:cNvPr id="18" name="object 18"/>
          <p:cNvSpPr txBox="1"/>
          <p:nvPr/>
        </p:nvSpPr>
        <p:spPr>
          <a:xfrm>
            <a:off x="8318565" y="3484714"/>
            <a:ext cx="1916007" cy="423449"/>
          </a:xfrm>
          <a:prstGeom prst="rect">
            <a:avLst/>
          </a:prstGeom>
        </p:spPr>
        <p:txBody>
          <a:bodyPr bIns="0" lIns="0" rIns="0" rtlCol="0" tIns="0" vert="horz" wrap="square">
            <a:spAutoFit/>
          </a:bodyPr>
          <a:lstStyle/>
          <a:p>
            <a:pPr algn="ctr" indent="2540" marL="16933" marR="6773">
              <a:lnSpc>
                <a:spcPct val="86300"/>
              </a:lnSpc>
            </a:pPr>
            <a:r>
              <a:rPr b="1" dirty="0" lang="ru-RU" spc="-13" sz="1600">
                <a:solidFill>
                  <a:srgbClr val="FFFFFF"/>
                </a:solidFill>
                <a:latin typeface="Arial"/>
                <a:cs typeface="Arial"/>
              </a:rPr>
              <a:t>Открытия в сфере фармакологии</a:t>
            </a:r>
            <a:endParaRPr dirty="0" sz="16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8088377" y="4575047"/>
            <a:ext cx="3122167" cy="1546368"/>
          </a:xfrm>
          <a:prstGeom prst="rect">
            <a:avLst/>
          </a:prstGeom>
          <a:blipFill>
            <a:blip cstate="print" r:embed="rId14"/>
            <a:stretch>
              <a:fillRect/>
            </a:stretch>
          </a:blipFill>
        </p:spPr>
        <p:txBody>
          <a:bodyPr bIns="0" lIns="0" rIns="0" rtlCol="0" tIns="0" wrap="square"/>
          <a:lstStyle/>
          <a:p>
            <a:endParaRPr sz="2400"/>
          </a:p>
        </p:txBody>
      </p:sp>
      <p:sp>
        <p:nvSpPr>
          <p:cNvPr id="20" name="object 20"/>
          <p:cNvSpPr txBox="1"/>
          <p:nvPr/>
        </p:nvSpPr>
        <p:spPr>
          <a:xfrm>
            <a:off x="8596883" y="4960822"/>
            <a:ext cx="1968415" cy="730969"/>
          </a:xfrm>
          <a:prstGeom prst="rect">
            <a:avLst/>
          </a:prstGeom>
        </p:spPr>
        <p:txBody>
          <a:bodyPr bIns="0" lIns="0" rIns="0" rtlCol="0" tIns="0" vert="horz" wrap="square">
            <a:spAutoFit/>
          </a:bodyPr>
          <a:lstStyle/>
          <a:p>
            <a:pPr algn="ctr" indent="291246" marL="16933" marR="6773">
              <a:lnSpc>
                <a:spcPts val="1933"/>
              </a:lnSpc>
            </a:pPr>
            <a:r>
              <a:rPr b="1" dirty="0" lang="ru-RU" spc="-20" sz="1600">
                <a:solidFill>
                  <a:srgbClr val="FFFFFF"/>
                </a:solidFill>
                <a:latin typeface="Arial"/>
                <a:cs typeface="Arial"/>
              </a:rPr>
              <a:t>Результаты программы мониторинга</a:t>
            </a:r>
            <a:endParaRPr dirty="0" sz="16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593079" y="5243576"/>
            <a:ext cx="2720848" cy="1611376"/>
          </a:xfrm>
          <a:prstGeom prst="rect">
            <a:avLst/>
          </a:prstGeom>
          <a:blipFill>
            <a:blip cstate="print" r:embed="rId15"/>
            <a:stretch>
              <a:fillRect/>
            </a:stretch>
          </a:blipFill>
        </p:spPr>
        <p:txBody>
          <a:bodyPr bIns="0" lIns="0" rIns="0" rtlCol="0" tIns="0" wrap="square"/>
          <a:lstStyle/>
          <a:p>
            <a:endParaRPr sz="2400"/>
          </a:p>
        </p:txBody>
      </p:sp>
      <p:sp>
        <p:nvSpPr>
          <p:cNvPr id="22" name="object 22"/>
          <p:cNvSpPr txBox="1"/>
          <p:nvPr/>
        </p:nvSpPr>
        <p:spPr>
          <a:xfrm>
            <a:off x="5876035" y="5702449"/>
            <a:ext cx="2154936" cy="846899"/>
          </a:xfrm>
          <a:prstGeom prst="rect">
            <a:avLst/>
          </a:prstGeom>
        </p:spPr>
        <p:txBody>
          <a:bodyPr bIns="0" lIns="0" rIns="0" rtlCol="0" tIns="0" vert="horz" wrap="square">
            <a:spAutoFit/>
          </a:bodyPr>
          <a:lstStyle/>
          <a:p>
            <a:pPr algn="ctr" indent="132077" marL="16933" marR="6773">
              <a:lnSpc>
                <a:spcPct val="86200"/>
              </a:lnSpc>
            </a:pPr>
            <a:r>
              <a:rPr b="1" dirty="0" lang="ru-RU" spc="-13" sz="1600">
                <a:solidFill>
                  <a:srgbClr val="FFFFFF"/>
                </a:solidFill>
                <a:latin typeface="Arial"/>
                <a:cs typeface="Arial"/>
              </a:rPr>
              <a:t>Сбор специальных данных</a:t>
            </a:r>
            <a:r>
              <a:rPr b="1" dirty="0" spc="-13" sz="160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b="1" dirty="0" lang="ru-RU" spc="-13" sz="1600">
                <a:solidFill>
                  <a:srgbClr val="FFFFFF"/>
                </a:solidFill>
                <a:latin typeface="Arial"/>
                <a:cs typeface="Arial"/>
              </a:rPr>
              <a:t>тенденции в сфере применения допинга</a:t>
            </a:r>
            <a:endParaRPr dirty="0" sz="16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57351" y="3328415"/>
            <a:ext cx="2887472" cy="1935480"/>
          </a:xfrm>
          <a:prstGeom prst="rect">
            <a:avLst/>
          </a:prstGeom>
          <a:blipFill>
            <a:blip cstate="print" r:embed="rId16"/>
            <a:stretch>
              <a:fillRect/>
            </a:stretch>
          </a:blipFill>
        </p:spPr>
        <p:txBody>
          <a:bodyPr bIns="0" lIns="0" rIns="0" rtlCol="0" tIns="0" wrap="square"/>
          <a:lstStyle/>
          <a:p>
            <a:endParaRPr sz="2400"/>
          </a:p>
        </p:txBody>
      </p:sp>
      <p:sp>
        <p:nvSpPr>
          <p:cNvPr id="24" name="object 24"/>
          <p:cNvSpPr txBox="1"/>
          <p:nvPr/>
        </p:nvSpPr>
        <p:spPr>
          <a:xfrm>
            <a:off x="1006014" y="3595041"/>
            <a:ext cx="2113108" cy="1482072"/>
          </a:xfrm>
          <a:prstGeom prst="rect">
            <a:avLst/>
          </a:prstGeom>
        </p:spPr>
        <p:txBody>
          <a:bodyPr bIns="0" lIns="0" rIns="0" rtlCol="0" tIns="0" vert="horz" wrap="square">
            <a:spAutoFit/>
          </a:bodyPr>
          <a:lstStyle/>
          <a:p>
            <a:pPr algn="ctr" indent="847" marL="16086" marR="6773">
              <a:lnSpc>
                <a:spcPct val="86200"/>
              </a:lnSpc>
            </a:pPr>
            <a:r>
              <a:rPr b="1" dirty="0" lang="ru-RU" spc="-13" sz="1600">
                <a:solidFill>
                  <a:srgbClr val="FFFFFF"/>
                </a:solidFill>
                <a:latin typeface="Arial"/>
                <a:cs typeface="Arial"/>
              </a:rPr>
              <a:t>Изменения в</a:t>
            </a:r>
            <a:r>
              <a:rPr b="1" dirty="0" lang="ru-RU" spc="-7" sz="1600">
                <a:solidFill>
                  <a:srgbClr val="FFFFFF"/>
                </a:solidFill>
                <a:latin typeface="Arial"/>
                <a:cs typeface="Arial"/>
              </a:rPr>
              <a:t> «Стандартах оказания медицинской помощи</a:t>
            </a:r>
            <a:r>
              <a:rPr b="1" dirty="0" lang="ru-RU" spc="-13" sz="1600">
                <a:solidFill>
                  <a:srgbClr val="FFFFFF"/>
                </a:solidFill>
                <a:latin typeface="Arial"/>
                <a:cs typeface="Arial"/>
              </a:rPr>
              <a:t>»</a:t>
            </a:r>
            <a:r>
              <a:rPr b="1" dirty="0" spc="-7" sz="16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 dirty="0" lang="ru-RU" spc="-13" sz="1600">
                <a:solidFill>
                  <a:srgbClr val="FFFFFF"/>
                </a:solidFill>
                <a:latin typeface="Arial"/>
                <a:cs typeface="Arial"/>
              </a:rPr>
              <a:t>и медицинской практике</a:t>
            </a:r>
            <a:endParaRPr dirty="0" sz="16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57351" y="1386840"/>
            <a:ext cx="3190240" cy="1820672"/>
          </a:xfrm>
          <a:prstGeom prst="rect">
            <a:avLst/>
          </a:prstGeom>
          <a:blipFill>
            <a:blip cstate="print" r:embed="rId17"/>
            <a:stretch>
              <a:fillRect/>
            </a:stretch>
          </a:blipFill>
        </p:spPr>
        <p:txBody>
          <a:bodyPr bIns="0" lIns="0" rIns="0" rtlCol="0" tIns="0" wrap="square"/>
          <a:lstStyle/>
          <a:p>
            <a:endParaRPr sz="2400"/>
          </a:p>
        </p:txBody>
      </p:sp>
      <p:sp>
        <p:nvSpPr>
          <p:cNvPr id="26" name="object 26"/>
          <p:cNvSpPr txBox="1"/>
          <p:nvPr/>
        </p:nvSpPr>
        <p:spPr>
          <a:xfrm>
            <a:off x="1230883" y="1813022"/>
            <a:ext cx="2088727" cy="1058623"/>
          </a:xfrm>
          <a:prstGeom prst="rect">
            <a:avLst/>
          </a:prstGeom>
        </p:spPr>
        <p:txBody>
          <a:bodyPr bIns="0" lIns="0" rIns="0" rtlCol="0" tIns="0" vert="horz" wrap="square">
            <a:spAutoFit/>
          </a:bodyPr>
          <a:lstStyle/>
          <a:p>
            <a:pPr algn="ctr" indent="-2540" marL="16933" marR="6773">
              <a:lnSpc>
                <a:spcPct val="86200"/>
              </a:lnSpc>
            </a:pPr>
            <a:r>
              <a:rPr b="1" dirty="0" lang="ru-RU" spc="-13" sz="1600">
                <a:solidFill>
                  <a:srgbClr val="FFFFFF"/>
                </a:solidFill>
                <a:latin typeface="Arial"/>
                <a:cs typeface="Arial"/>
              </a:rPr>
              <a:t>Обновление структуры и стиля для лучшего понимания и единообразия</a:t>
            </a:r>
            <a:endParaRPr dirty="0" sz="16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229103" y="5108447"/>
            <a:ext cx="3118104" cy="1746504"/>
          </a:xfrm>
          <a:prstGeom prst="rect">
            <a:avLst/>
          </a:prstGeom>
          <a:blipFill>
            <a:blip cstate="print" r:embed="rId18"/>
            <a:stretch>
              <a:fillRect/>
            </a:stretch>
          </a:blipFill>
        </p:spPr>
        <p:txBody>
          <a:bodyPr bIns="0" lIns="0" rIns="0" rtlCol="0" tIns="0" wrap="square"/>
          <a:lstStyle/>
          <a:p>
            <a:endParaRPr sz="2400"/>
          </a:p>
        </p:txBody>
      </p:sp>
      <p:sp>
        <p:nvSpPr>
          <p:cNvPr id="28" name="object 28"/>
          <p:cNvSpPr txBox="1"/>
          <p:nvPr/>
        </p:nvSpPr>
        <p:spPr>
          <a:xfrm>
            <a:off x="2829728" y="5495976"/>
            <a:ext cx="1916853" cy="1058623"/>
          </a:xfrm>
          <a:prstGeom prst="rect">
            <a:avLst/>
          </a:prstGeom>
        </p:spPr>
        <p:txBody>
          <a:bodyPr bIns="0" lIns="0" rIns="0" rtlCol="0" tIns="0" vert="horz" wrap="square">
            <a:spAutoFit/>
          </a:bodyPr>
          <a:lstStyle/>
          <a:p>
            <a:pPr algn="ctr" indent="847" marL="16086" marR="6773">
              <a:lnSpc>
                <a:spcPct val="86200"/>
              </a:lnSpc>
            </a:pPr>
            <a:r>
              <a:rPr b="1" dirty="0" lang="ru-RU" spc="-13" sz="1600">
                <a:solidFill>
                  <a:srgbClr val="FFFFFF"/>
                </a:solidFill>
                <a:latin typeface="Arial"/>
                <a:cs typeface="Arial"/>
              </a:rPr>
              <a:t>Отличие разрешенных путей и способов введения от запрещенных</a:t>
            </a:r>
            <a:endParaRPr dirty="0" sz="1600">
              <a:latin typeface="Arial"/>
              <a:cs typeface="Arial"/>
            </a:endParaRPr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 rotWithShape="1">
          <a:blip r:embed="rId19"/>
          <a:srcRect b="7" l="174" r="174"/>
          <a:stretch/>
        </p:blipFill>
        <p:spPr>
          <a:xfrm>
            <a:off x="4615899" y="3010350"/>
            <a:ext cx="1532151" cy="1933207"/>
          </a:xfrm>
          <a:prstGeom prst="rect">
            <a:avLst/>
          </a:prstGeom>
          <a:ln>
            <a:noFill/>
          </a:ln>
          <a:effectLst>
            <a:outerShdw algn="tl" blurRad="190500" rotWithShape="0">
              <a:srgbClr val="000000">
                <a:alpha val="70000"/>
              </a:srgbClr>
            </a:outerShdw>
          </a:effectLst>
        </p:spPr>
      </p:pic>
      <p:pic>
        <p:nvPicPr>
          <p:cNvPr id="30" name="Рисунок 29">
            <a:extLst>
              <a:ext uri="{FF2B5EF4-FFF2-40B4-BE49-F238E27FC236}">
                <a16:creationId xmlns:a16="http://schemas.microsoft.com/office/drawing/2014/main" id="{464EE3FE-2C8A-438C-ADEB-7A284CB76F2D}"/>
              </a:ext>
            </a:extLst>
          </p:cNvPr>
          <p:cNvPicPr>
            <a:picLocks noChangeAspect="1"/>
          </p:cNvPicPr>
          <p:nvPr/>
        </p:nvPicPr>
        <p:blipFill>
          <a:blip cstate="print"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4587" y="6238251"/>
            <a:ext cx="1632172" cy="431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915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394960"/>
            <a:ext cx="10113264" cy="822960"/>
          </a:xfrm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КРИТЕРИИ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включения в Запрещенный список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AutoShape 8"/>
          <p:cNvSpPr/>
          <p:nvPr/>
        </p:nvSpPr>
        <p:spPr>
          <a:xfrm>
            <a:off x="4709160" y="1363527"/>
            <a:ext cx="7040882" cy="45719"/>
          </a:xfrm>
          <a:prstGeom prst="rect">
            <a:avLst/>
          </a:prstGeom>
          <a:solidFill>
            <a:srgbClr val="BAE0FF"/>
          </a:solidFill>
        </p:spPr>
      </p:sp>
      <p:sp>
        <p:nvSpPr>
          <p:cNvPr id="25" name="AutoShape 8"/>
          <p:cNvSpPr/>
          <p:nvPr/>
        </p:nvSpPr>
        <p:spPr>
          <a:xfrm>
            <a:off x="4709161" y="3170744"/>
            <a:ext cx="7040882" cy="54405"/>
          </a:xfrm>
          <a:prstGeom prst="rect">
            <a:avLst/>
          </a:prstGeom>
          <a:solidFill>
            <a:srgbClr val="BAE0FF"/>
          </a:solidFill>
        </p:spPr>
      </p:sp>
      <p:sp>
        <p:nvSpPr>
          <p:cNvPr id="27" name="TextBox 26"/>
          <p:cNvSpPr txBox="1"/>
          <p:nvPr/>
        </p:nvSpPr>
        <p:spPr>
          <a:xfrm>
            <a:off x="3035808" y="374904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ln w="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054096" y="1647384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ln w="0"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035808" y="3286353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ln w="0"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919473" y="188044"/>
            <a:ext cx="711403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spc="65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Субстанция или метод способны улучшить спортивные результаты</a:t>
            </a:r>
            <a:endParaRPr lang="en-US" sz="2800" spc="65" dirty="0">
              <a:solidFill>
                <a:srgbClr val="100F0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4919473" y="1519300"/>
            <a:ext cx="6123431" cy="1579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2860"/>
              </a:lnSpc>
              <a:spcBef>
                <a:spcPct val="0"/>
              </a:spcBef>
            </a:pPr>
            <a:r>
              <a:rPr lang="ru-RU" sz="2800" u="none" spc="65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Субстанция или метод представляют риск, в том числе потенциальный, для здоровья спортсмена </a:t>
            </a:r>
            <a:endParaRPr lang="en-US" sz="2800" u="none" spc="65" dirty="0">
              <a:solidFill>
                <a:srgbClr val="100F0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855464" y="3578741"/>
            <a:ext cx="6096000" cy="83612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ts val="2860"/>
              </a:lnSpc>
              <a:spcBef>
                <a:spcPct val="0"/>
              </a:spcBef>
            </a:pPr>
            <a:r>
              <a:rPr lang="ru-RU" sz="2800" u="none" spc="65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Использование субстанции или метода противоречит духу спорта</a:t>
            </a:r>
            <a:endParaRPr lang="en-US" sz="2800" u="none" spc="65" dirty="0">
              <a:solidFill>
                <a:srgbClr val="100F0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9" name="Рисунок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896" y="853663"/>
            <a:ext cx="2725077" cy="2725077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2245CCCE-F358-47CD-B830-0B1D2CFBA4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3191" y="6095001"/>
            <a:ext cx="1632172" cy="431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221770"/>
      </p:ext>
    </p:extLst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Рисунок 33"/>
          <p:cNvPicPr>
            <a:picLocks noChangeAspect="1"/>
          </p:cNvPicPr>
          <p:nvPr/>
        </p:nvPicPr>
        <p:blipFill rotWithShape="1">
          <a:blip r:embed="rId2"/>
          <a:srcRect b="86" l="87" r="3" t="109"/>
          <a:stretch/>
        </p:blipFill>
        <p:spPr>
          <a:xfrm>
            <a:off x="1676400" y="14357"/>
            <a:ext cx="8432800" cy="6780427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996013B-FF08-4BF6-9A7D-6C0F0648E03A}"/>
              </a:ext>
            </a:extLst>
          </p:cNvPr>
          <p:cNvPicPr>
            <a:picLocks noChangeAspect="1"/>
          </p:cNvPicPr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2947" y="5727253"/>
            <a:ext cx="1632172" cy="431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689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3504" y="5559052"/>
            <a:ext cx="10113264" cy="822960"/>
          </a:xfrm>
        </p:spPr>
        <p:txBody>
          <a:bodyPr/>
          <a:lstStyle/>
          <a:p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СТРУКТУРА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Запрещенного списка</a:t>
            </a:r>
            <a:br>
              <a: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Group 8"/>
          <p:cNvGrpSpPr/>
          <p:nvPr/>
        </p:nvGrpSpPr>
        <p:grpSpPr>
          <a:xfrm>
            <a:off x="1621344" y="214681"/>
            <a:ext cx="8044469" cy="2141801"/>
            <a:chOff x="0" y="-28575"/>
            <a:chExt cx="7548504" cy="2338495"/>
          </a:xfrm>
        </p:grpSpPr>
        <p:sp>
          <p:nvSpPr>
            <p:cNvPr id="8" name="TextBox 9"/>
            <p:cNvSpPr txBox="1"/>
            <p:nvPr/>
          </p:nvSpPr>
          <p:spPr>
            <a:xfrm>
              <a:off x="0" y="-28575"/>
              <a:ext cx="7548504" cy="70337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ru-RU" sz="2791" b="1" dirty="0">
                  <a:solidFill>
                    <a:srgbClr val="100F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Запрещенные постоянно</a:t>
              </a:r>
              <a:endParaRPr lang="en-US" sz="2791" b="1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TextBox 10"/>
            <p:cNvSpPr txBox="1"/>
            <p:nvPr/>
          </p:nvSpPr>
          <p:spPr>
            <a:xfrm>
              <a:off x="0" y="685720"/>
              <a:ext cx="4985124" cy="1624200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marL="0" lvl="0" indent="0" algn="l">
                <a:lnSpc>
                  <a:spcPts val="2903"/>
                </a:lnSpc>
                <a:spcBef>
                  <a:spcPct val="0"/>
                </a:spcBef>
              </a:pPr>
              <a:r>
                <a:rPr lang="ru-RU" sz="2000" u="none" spc="67" dirty="0">
                  <a:solidFill>
                    <a:srgbClr val="100F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Использование запрещено как в соревновательный, так и во внесоревновательный период </a:t>
              </a:r>
            </a:p>
            <a:p>
              <a:pPr marL="0" lvl="0" indent="0" algn="l">
                <a:lnSpc>
                  <a:spcPts val="2903"/>
                </a:lnSpc>
                <a:spcBef>
                  <a:spcPct val="0"/>
                </a:spcBef>
              </a:pPr>
              <a:endParaRPr lang="en-US" sz="2233" u="none" spc="67" dirty="0">
                <a:solidFill>
                  <a:srgbClr val="100F0D"/>
                </a:solidFill>
                <a:latin typeface="HK Grotesk Light"/>
              </a:endParaRPr>
            </a:p>
          </p:txBody>
        </p:sp>
      </p:grpSp>
      <p:grpSp>
        <p:nvGrpSpPr>
          <p:cNvPr id="10" name="Group 12"/>
          <p:cNvGrpSpPr/>
          <p:nvPr/>
        </p:nvGrpSpPr>
        <p:grpSpPr>
          <a:xfrm>
            <a:off x="1621344" y="2215900"/>
            <a:ext cx="7772400" cy="1685974"/>
            <a:chOff x="1" y="-28575"/>
            <a:chExt cx="8253671" cy="1884037"/>
          </a:xfrm>
        </p:grpSpPr>
        <p:sp>
          <p:nvSpPr>
            <p:cNvPr id="11" name="TextBox 13"/>
            <p:cNvSpPr txBox="1"/>
            <p:nvPr/>
          </p:nvSpPr>
          <p:spPr>
            <a:xfrm>
              <a:off x="1" y="-28575"/>
              <a:ext cx="8253671" cy="1884037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ru-RU" sz="2791" b="1" dirty="0">
                  <a:solidFill>
                    <a:srgbClr val="100F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Запрещенные в соревновательный период</a:t>
              </a:r>
            </a:p>
            <a:p>
              <a:pPr>
                <a:lnSpc>
                  <a:spcPct val="150000"/>
                </a:lnSpc>
              </a:pPr>
              <a:endParaRPr lang="ru-RU" sz="2791" b="1" dirty="0">
                <a:solidFill>
                  <a:srgbClr val="100F0D"/>
                </a:solidFill>
                <a:latin typeface="Kollektif Bold"/>
              </a:endParaRPr>
            </a:p>
            <a:p>
              <a:pPr>
                <a:lnSpc>
                  <a:spcPts val="3070"/>
                </a:lnSpc>
              </a:pPr>
              <a:endParaRPr lang="en-US" sz="2791" b="1" dirty="0">
                <a:solidFill>
                  <a:srgbClr val="100F0D"/>
                </a:solidFill>
                <a:latin typeface="Kollektif Bold"/>
              </a:endParaRPr>
            </a:p>
          </p:txBody>
        </p:sp>
        <p:sp>
          <p:nvSpPr>
            <p:cNvPr id="12" name="TextBox 14"/>
            <p:cNvSpPr txBox="1"/>
            <p:nvPr/>
          </p:nvSpPr>
          <p:spPr>
            <a:xfrm>
              <a:off x="1" y="685719"/>
              <a:ext cx="5214378" cy="823221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marL="0" lvl="0" indent="0" algn="l">
                <a:lnSpc>
                  <a:spcPts val="2903"/>
                </a:lnSpc>
                <a:spcBef>
                  <a:spcPct val="0"/>
                </a:spcBef>
              </a:pPr>
              <a:r>
                <a:rPr lang="ru-RU" sz="2000" u="none" spc="67" dirty="0">
                  <a:solidFill>
                    <a:srgbClr val="100F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Использование запрещено в период проведения соревнований</a:t>
              </a:r>
              <a:endParaRPr lang="en-US" sz="2000" u="none" spc="67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" name="TextBox 17"/>
          <p:cNvSpPr txBox="1"/>
          <p:nvPr/>
        </p:nvSpPr>
        <p:spPr>
          <a:xfrm>
            <a:off x="1621344" y="4055846"/>
            <a:ext cx="7336951" cy="3975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070"/>
              </a:lnSpc>
            </a:pPr>
            <a:r>
              <a:rPr lang="ru-RU" sz="2791" b="1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Запрещенные в отдельных видах спорта</a:t>
            </a:r>
            <a:endParaRPr lang="en-US" sz="2791" b="1" dirty="0">
              <a:solidFill>
                <a:srgbClr val="100F0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AutoShape 4"/>
          <p:cNvSpPr/>
          <p:nvPr/>
        </p:nvSpPr>
        <p:spPr>
          <a:xfrm>
            <a:off x="786821" y="305730"/>
            <a:ext cx="182443" cy="169680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</p:sp>
      <p:sp>
        <p:nvSpPr>
          <p:cNvPr id="15" name="AutoShape 4"/>
          <p:cNvSpPr/>
          <p:nvPr/>
        </p:nvSpPr>
        <p:spPr>
          <a:xfrm>
            <a:off x="786821" y="2327933"/>
            <a:ext cx="182443" cy="115181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</p:sp>
      <p:sp>
        <p:nvSpPr>
          <p:cNvPr id="16" name="AutoShape 4"/>
          <p:cNvSpPr/>
          <p:nvPr/>
        </p:nvSpPr>
        <p:spPr>
          <a:xfrm>
            <a:off x="786820" y="3969808"/>
            <a:ext cx="182443" cy="782411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90000"/>
              </a:schemeClr>
            </a:solidFill>
          </a:ln>
        </p:spPr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9D8A6731-838C-43D6-959E-5BFBED70F77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2947" y="5727253"/>
            <a:ext cx="1632172" cy="431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630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9CE9B47-27EA-4A91-858E-751F2253D1D5}"/>
              </a:ext>
            </a:extLst>
          </p:cNvPr>
          <p:cNvSpPr txBox="1"/>
          <p:nvPr/>
        </p:nvSpPr>
        <p:spPr>
          <a:xfrm>
            <a:off x="346058" y="424085"/>
            <a:ext cx="50433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ЗАПРЕЩЕНЫ </a:t>
            </a:r>
            <a:r>
              <a:rPr lang="ru-RU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ПОСТОЯННО</a:t>
            </a:r>
            <a:endParaRPr lang="x-none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22"/>
          <p:cNvGrpSpPr/>
          <p:nvPr/>
        </p:nvGrpSpPr>
        <p:grpSpPr>
          <a:xfrm>
            <a:off x="358512" y="1281548"/>
            <a:ext cx="7142878" cy="1006310"/>
            <a:chOff x="-78888" y="-38100"/>
            <a:chExt cx="5516433" cy="1188367"/>
          </a:xfrm>
        </p:grpSpPr>
        <p:sp>
          <p:nvSpPr>
            <p:cNvPr id="5" name="TextBox 23"/>
            <p:cNvSpPr txBox="1"/>
            <p:nvPr/>
          </p:nvSpPr>
          <p:spPr>
            <a:xfrm>
              <a:off x="0" y="-38100"/>
              <a:ext cx="5437545" cy="49975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300"/>
                </a:lnSpc>
              </a:pPr>
              <a:r>
                <a:rPr lang="en-US" sz="24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ru-RU" sz="24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 </a:t>
              </a:r>
              <a:r>
                <a:rPr lang="ru-RU" sz="2400" b="1" dirty="0">
                  <a:solidFill>
                    <a:srgbClr val="100F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Не допущенные к применению</a:t>
              </a:r>
              <a:endParaRPr lang="en-US" sz="2400" b="1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TextBox 24"/>
            <p:cNvSpPr txBox="1"/>
            <p:nvPr/>
          </p:nvSpPr>
          <p:spPr>
            <a:xfrm>
              <a:off x="-78888" y="604186"/>
              <a:ext cx="5437545" cy="54608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l">
                <a:lnSpc>
                  <a:spcPts val="3120"/>
                </a:lnSpc>
                <a:spcBef>
                  <a:spcPct val="0"/>
                </a:spcBef>
              </a:pPr>
              <a:endParaRPr lang="en-US" sz="2400" u="sng" spc="72" dirty="0">
                <a:solidFill>
                  <a:srgbClr val="100F0D"/>
                </a:solidFill>
                <a:latin typeface="HK Grotesk Light Bold"/>
              </a:endParaRPr>
            </a:p>
          </p:txBody>
        </p:sp>
      </p:grpSp>
      <p:grpSp>
        <p:nvGrpSpPr>
          <p:cNvPr id="7" name="Group 3"/>
          <p:cNvGrpSpPr/>
          <p:nvPr/>
        </p:nvGrpSpPr>
        <p:grpSpPr>
          <a:xfrm>
            <a:off x="455935" y="1845359"/>
            <a:ext cx="6590254" cy="718558"/>
            <a:chOff x="0" y="-38100"/>
            <a:chExt cx="5861369" cy="1110364"/>
          </a:xfrm>
        </p:grpSpPr>
        <p:sp>
          <p:nvSpPr>
            <p:cNvPr id="8" name="TextBox 4"/>
            <p:cNvSpPr txBox="1"/>
            <p:nvPr/>
          </p:nvSpPr>
          <p:spPr>
            <a:xfrm>
              <a:off x="0" y="-38100"/>
              <a:ext cx="5437545" cy="65394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300"/>
                </a:lnSpc>
              </a:pPr>
              <a:r>
                <a:rPr lang="en-US" sz="24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S1</a:t>
              </a:r>
              <a:r>
                <a:rPr lang="ru-RU" sz="2400" b="1" dirty="0">
                  <a:solidFill>
                    <a:srgbClr val="100F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Анаболические агенты</a:t>
              </a:r>
              <a:endParaRPr lang="en-US" sz="2400" b="1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TextBox 5"/>
            <p:cNvSpPr txBox="1"/>
            <p:nvPr/>
          </p:nvSpPr>
          <p:spPr>
            <a:xfrm>
              <a:off x="413894" y="457951"/>
              <a:ext cx="5447475" cy="614313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3120"/>
                </a:lnSpc>
              </a:pPr>
              <a:r>
                <a:rPr lang="ru-RU" sz="2000" i="1" u="sng" spc="72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тестостерон, кленбутерол</a:t>
              </a:r>
              <a:endParaRPr lang="en-US" sz="2000" i="1" u="sng" spc="72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" name="Group 18"/>
          <p:cNvGrpSpPr/>
          <p:nvPr/>
        </p:nvGrpSpPr>
        <p:grpSpPr>
          <a:xfrm>
            <a:off x="446791" y="2620086"/>
            <a:ext cx="8073507" cy="768608"/>
            <a:chOff x="0" y="-38100"/>
            <a:chExt cx="5777084" cy="860738"/>
          </a:xfrm>
        </p:grpSpPr>
        <p:sp>
          <p:nvSpPr>
            <p:cNvPr id="11" name="TextBox 19"/>
            <p:cNvSpPr txBox="1"/>
            <p:nvPr/>
          </p:nvSpPr>
          <p:spPr>
            <a:xfrm>
              <a:off x="0" y="-38100"/>
              <a:ext cx="5437545" cy="47391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3300"/>
                </a:lnSpc>
              </a:pPr>
              <a:r>
                <a:rPr lang="en-US" sz="24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S2</a:t>
              </a:r>
              <a:r>
                <a:rPr lang="ru-RU" sz="2400" dirty="0">
                  <a:solidFill>
                    <a:srgbClr val="100F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400" b="1" dirty="0">
                  <a:solidFill>
                    <a:srgbClr val="100F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Пептидные гормоны, факторы роста </a:t>
              </a:r>
              <a:endParaRPr lang="en-US" sz="2400" b="1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TextBox 20"/>
            <p:cNvSpPr txBox="1"/>
            <p:nvPr/>
          </p:nvSpPr>
          <p:spPr>
            <a:xfrm>
              <a:off x="339539" y="377441"/>
              <a:ext cx="5437545" cy="44519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l">
                <a:lnSpc>
                  <a:spcPts val="3120"/>
                </a:lnSpc>
                <a:spcBef>
                  <a:spcPct val="0"/>
                </a:spcBef>
              </a:pPr>
              <a:r>
                <a:rPr lang="ru-RU" sz="2000" i="1" u="sng" spc="72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ЭПО, гормон роста</a:t>
              </a:r>
              <a:endParaRPr lang="en-US" sz="2000" i="1" u="sng" spc="72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" name="Group 22"/>
          <p:cNvGrpSpPr/>
          <p:nvPr/>
        </p:nvGrpSpPr>
        <p:grpSpPr>
          <a:xfrm>
            <a:off x="441284" y="3453629"/>
            <a:ext cx="5565777" cy="763007"/>
            <a:chOff x="0" y="-38100"/>
            <a:chExt cx="6606616" cy="1067197"/>
          </a:xfrm>
        </p:grpSpPr>
        <p:sp>
          <p:nvSpPr>
            <p:cNvPr id="14" name="TextBox 23"/>
            <p:cNvSpPr txBox="1"/>
            <p:nvPr/>
          </p:nvSpPr>
          <p:spPr>
            <a:xfrm>
              <a:off x="0" y="-38100"/>
              <a:ext cx="5437545" cy="59190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300"/>
                </a:lnSpc>
              </a:pPr>
              <a:r>
                <a:rPr lang="en-US" sz="24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S3</a:t>
              </a:r>
              <a:r>
                <a:rPr lang="ru-RU" sz="2400" b="1" dirty="0">
                  <a:solidFill>
                    <a:srgbClr val="100F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Бета-2-агонисты</a:t>
              </a:r>
              <a:endParaRPr lang="en-US" sz="2400" b="1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Box 24"/>
            <p:cNvSpPr txBox="1"/>
            <p:nvPr/>
          </p:nvSpPr>
          <p:spPr>
            <a:xfrm>
              <a:off x="560944" y="473061"/>
              <a:ext cx="6045672" cy="556036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marL="0" lvl="0" indent="0" algn="l">
                <a:lnSpc>
                  <a:spcPts val="3120"/>
                </a:lnSpc>
                <a:spcBef>
                  <a:spcPct val="0"/>
                </a:spcBef>
              </a:pPr>
              <a:r>
                <a:rPr lang="ru-RU" sz="2000" i="1" u="sng" spc="72" dirty="0">
                  <a:solidFill>
                    <a:srgbClr val="0070C0"/>
                  </a:solidFill>
                  <a:latin typeface="HK Grotesk Light Bold"/>
                </a:rPr>
                <a:t>лекарства для лечения астмы</a:t>
              </a:r>
              <a:endParaRPr lang="en-US" sz="2000" i="1" u="sng" spc="72" dirty="0">
                <a:solidFill>
                  <a:srgbClr val="0070C0"/>
                </a:solidFill>
                <a:latin typeface="HK Grotesk Light Bold"/>
              </a:endParaRPr>
            </a:p>
          </p:txBody>
        </p:sp>
      </p:grpSp>
      <p:grpSp>
        <p:nvGrpSpPr>
          <p:cNvPr id="17" name="Group 22"/>
          <p:cNvGrpSpPr/>
          <p:nvPr/>
        </p:nvGrpSpPr>
        <p:grpSpPr>
          <a:xfrm>
            <a:off x="448205" y="5250265"/>
            <a:ext cx="6193963" cy="846386"/>
            <a:chOff x="0" y="-38100"/>
            <a:chExt cx="5860258" cy="1025733"/>
          </a:xfrm>
        </p:grpSpPr>
        <p:sp>
          <p:nvSpPr>
            <p:cNvPr id="18" name="TextBox 23"/>
            <p:cNvSpPr txBox="1"/>
            <p:nvPr/>
          </p:nvSpPr>
          <p:spPr>
            <a:xfrm>
              <a:off x="0" y="-38100"/>
              <a:ext cx="5437545" cy="102573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300"/>
                </a:lnSpc>
              </a:pPr>
              <a:r>
                <a:rPr lang="en-US" sz="24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ru-RU" sz="24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 </a:t>
              </a:r>
              <a:r>
                <a:rPr lang="ru-RU" sz="2400" b="1" dirty="0">
                  <a:solidFill>
                    <a:srgbClr val="100F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Диуретики и маскирующие агенты</a:t>
              </a:r>
              <a:endParaRPr lang="en-US" sz="2400" b="1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Box 24"/>
            <p:cNvSpPr txBox="1"/>
            <p:nvPr/>
          </p:nvSpPr>
          <p:spPr>
            <a:xfrm>
              <a:off x="422713" y="414270"/>
              <a:ext cx="5437545" cy="43212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l">
                <a:lnSpc>
                  <a:spcPts val="3120"/>
                </a:lnSpc>
                <a:spcBef>
                  <a:spcPct val="0"/>
                </a:spcBef>
              </a:pPr>
              <a:r>
                <a:rPr lang="ru-RU" sz="2000" i="1" u="sng" spc="72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фуросемид</a:t>
              </a:r>
              <a:endParaRPr lang="en-US" sz="2000" i="1" u="sng" spc="72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0" name="TextBox 23"/>
          <p:cNvSpPr txBox="1"/>
          <p:nvPr/>
        </p:nvSpPr>
        <p:spPr>
          <a:xfrm>
            <a:off x="7114738" y="1275565"/>
            <a:ext cx="4752982" cy="507831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300"/>
              </a:lnSpc>
            </a:pP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М1</a:t>
            </a:r>
            <a:r>
              <a:rPr lang="ru-RU" sz="2800" b="1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Манипуляции с кровью и ее компонентами</a:t>
            </a:r>
          </a:p>
          <a:p>
            <a:pPr>
              <a:lnSpc>
                <a:spcPts val="3300"/>
              </a:lnSpc>
            </a:pPr>
            <a:r>
              <a:rPr lang="ru-RU" sz="2000" i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Переливание крови, манипуляции с кровью </a:t>
            </a:r>
          </a:p>
          <a:p>
            <a:pPr>
              <a:lnSpc>
                <a:spcPts val="3300"/>
              </a:lnSpc>
            </a:pP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М2</a:t>
            </a:r>
            <a:r>
              <a:rPr lang="ru-RU" sz="2400" b="1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Химические и физические манипуляции</a:t>
            </a:r>
          </a:p>
          <a:p>
            <a:pPr>
              <a:lnSpc>
                <a:spcPts val="3300"/>
              </a:lnSpc>
            </a:pPr>
            <a:r>
              <a:rPr lang="ru-RU" sz="2400" b="1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Внутривенные </a:t>
            </a:r>
            <a:r>
              <a:rPr lang="ru-RU" sz="2000" i="1" u="sng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инфузии</a:t>
            </a:r>
            <a:r>
              <a:rPr lang="ru-RU" sz="2000" i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при</a:t>
            </a:r>
            <a:r>
              <a:rPr lang="en-US" sz="2000" i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определенных</a:t>
            </a:r>
            <a:r>
              <a:rPr lang="en-US" sz="2000" i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условиях</a:t>
            </a:r>
            <a:endParaRPr lang="en-US" sz="2000" i="1" u="sng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3300"/>
              </a:lnSpc>
            </a:pP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2400" b="1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Генный и клеточный допинг</a:t>
            </a:r>
          </a:p>
          <a:p>
            <a:pPr>
              <a:lnSpc>
                <a:spcPts val="3300"/>
              </a:lnSpc>
            </a:pPr>
            <a:endParaRPr lang="en-US" sz="2000" i="1" u="sng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3300"/>
              </a:lnSpc>
            </a:pPr>
            <a:endParaRPr lang="en-US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2" name="Group 22"/>
          <p:cNvGrpSpPr/>
          <p:nvPr/>
        </p:nvGrpSpPr>
        <p:grpSpPr>
          <a:xfrm>
            <a:off x="441284" y="4351947"/>
            <a:ext cx="6200884" cy="760445"/>
            <a:chOff x="0" y="-38100"/>
            <a:chExt cx="6319304" cy="921582"/>
          </a:xfrm>
        </p:grpSpPr>
        <p:sp>
          <p:nvSpPr>
            <p:cNvPr id="23" name="TextBox 23"/>
            <p:cNvSpPr txBox="1"/>
            <p:nvPr/>
          </p:nvSpPr>
          <p:spPr>
            <a:xfrm>
              <a:off x="0" y="-38100"/>
              <a:ext cx="6319304" cy="512867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3300"/>
                </a:lnSpc>
              </a:pPr>
              <a:r>
                <a:rPr lang="en-US" sz="24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ru-RU" sz="24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 </a:t>
              </a:r>
              <a:r>
                <a:rPr lang="ru-RU" sz="2400" b="1" dirty="0">
                  <a:solidFill>
                    <a:srgbClr val="100F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Гормоны и модуляторы метаболизма</a:t>
              </a:r>
              <a:endParaRPr lang="en-US" sz="2400" b="1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TextBox 24"/>
            <p:cNvSpPr txBox="1"/>
            <p:nvPr/>
          </p:nvSpPr>
          <p:spPr>
            <a:xfrm>
              <a:off x="489181" y="401698"/>
              <a:ext cx="5437545" cy="48178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l">
                <a:lnSpc>
                  <a:spcPts val="3120"/>
                </a:lnSpc>
                <a:spcBef>
                  <a:spcPct val="0"/>
                </a:spcBef>
              </a:pPr>
              <a:r>
                <a:rPr lang="ru-RU" sz="2000" i="1" u="sng" spc="72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инсулин, мельдоний (милдронат)</a:t>
              </a:r>
              <a:endParaRPr lang="en-US" sz="2000" i="1" u="sng" spc="72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690A7FB6-B6B7-4511-8F2B-664FB3DFF7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2947" y="5727253"/>
            <a:ext cx="1632172" cy="431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542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4904" y="-94315"/>
            <a:ext cx="9770749" cy="12977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9350"/>
              </a:lnSpc>
            </a:pPr>
            <a:r>
              <a:rPr lang="ru-RU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ЗАПРЕЩЕННЫЕ В СОРЕВНОВАТЕЛЬНЫЙ ПЕРИОД</a:t>
            </a:r>
            <a:endParaRPr lang="en-US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17829" y="1629873"/>
            <a:ext cx="4552519" cy="717840"/>
            <a:chOff x="27030" y="-10359"/>
            <a:chExt cx="5462090" cy="964796"/>
          </a:xfrm>
        </p:grpSpPr>
        <p:sp>
          <p:nvSpPr>
            <p:cNvPr id="5" name="TextBox 4"/>
            <p:cNvSpPr txBox="1"/>
            <p:nvPr/>
          </p:nvSpPr>
          <p:spPr>
            <a:xfrm>
              <a:off x="27030" y="-10359"/>
              <a:ext cx="4891205" cy="56425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300"/>
                </a:lnSpc>
              </a:pPr>
              <a:r>
                <a:rPr lang="en-US" sz="24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S6</a:t>
              </a:r>
              <a:r>
                <a:rPr lang="en-US" sz="2400" dirty="0">
                  <a:solidFill>
                    <a:srgbClr val="100F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400" b="1" dirty="0">
                  <a:solidFill>
                    <a:srgbClr val="100F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Стимуляторы</a:t>
              </a:r>
              <a:endParaRPr lang="en-US" sz="2400" b="1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97915" y="420126"/>
              <a:ext cx="4891205" cy="53431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120"/>
                </a:lnSpc>
              </a:pPr>
              <a:r>
                <a:rPr lang="ru-RU" sz="2000" i="1" u="sng" spc="72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эфедрин, псевдоэфедрин</a:t>
              </a:r>
              <a:endParaRPr lang="en-US" sz="2000" i="1" u="sng" spc="72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" name="Group 3"/>
          <p:cNvGrpSpPr/>
          <p:nvPr/>
        </p:nvGrpSpPr>
        <p:grpSpPr>
          <a:xfrm>
            <a:off x="517829" y="2616547"/>
            <a:ext cx="4552519" cy="686304"/>
            <a:chOff x="0" y="-38100"/>
            <a:chExt cx="5462090" cy="922411"/>
          </a:xfrm>
        </p:grpSpPr>
        <p:sp>
          <p:nvSpPr>
            <p:cNvPr id="8" name="TextBox 4"/>
            <p:cNvSpPr txBox="1"/>
            <p:nvPr/>
          </p:nvSpPr>
          <p:spPr>
            <a:xfrm>
              <a:off x="0" y="-38100"/>
              <a:ext cx="4891205" cy="56425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300"/>
                </a:lnSpc>
              </a:pPr>
              <a:r>
                <a:rPr lang="en-US" sz="24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ru-RU" sz="24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r>
                <a:rPr lang="en-US" sz="2400" dirty="0">
                  <a:solidFill>
                    <a:srgbClr val="100F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400" b="1" dirty="0">
                  <a:solidFill>
                    <a:srgbClr val="100F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Наркотики</a:t>
              </a:r>
              <a:endParaRPr lang="en-US" sz="2400" b="1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TextBox 5"/>
            <p:cNvSpPr txBox="1"/>
            <p:nvPr/>
          </p:nvSpPr>
          <p:spPr>
            <a:xfrm>
              <a:off x="570885" y="350000"/>
              <a:ext cx="4891205" cy="53431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120"/>
                </a:lnSpc>
              </a:pPr>
              <a:r>
                <a:rPr lang="be-BY" sz="2000" i="1" u="sng" spc="72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морф</a:t>
              </a:r>
              <a:r>
                <a:rPr lang="ru-RU" sz="2000" i="1" u="sng" spc="72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ин</a:t>
              </a:r>
              <a:endParaRPr lang="en-US" sz="2000" i="1" u="sng" spc="72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17829" y="3498444"/>
            <a:ext cx="4186895" cy="707050"/>
            <a:chOff x="0" y="-38100"/>
            <a:chExt cx="5582526" cy="942734"/>
          </a:xfrm>
        </p:grpSpPr>
        <p:sp>
          <p:nvSpPr>
            <p:cNvPr id="11" name="TextBox 10"/>
            <p:cNvSpPr txBox="1"/>
            <p:nvPr/>
          </p:nvSpPr>
          <p:spPr>
            <a:xfrm>
              <a:off x="0" y="-38100"/>
              <a:ext cx="4891205" cy="56425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300"/>
                </a:lnSpc>
              </a:pPr>
              <a:r>
                <a:rPr lang="en-US" sz="24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ru-RU" sz="24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  <a:r>
                <a:rPr lang="en-US" sz="2400" dirty="0">
                  <a:solidFill>
                    <a:srgbClr val="100F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400" b="1" dirty="0">
                  <a:solidFill>
                    <a:srgbClr val="100F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Каннабиноиды</a:t>
              </a:r>
              <a:endParaRPr lang="en-US" sz="2400" b="1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1321" y="374574"/>
              <a:ext cx="4891205" cy="53006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l">
                <a:lnSpc>
                  <a:spcPts val="3120"/>
                </a:lnSpc>
                <a:spcBef>
                  <a:spcPct val="0"/>
                </a:spcBef>
              </a:pPr>
              <a:r>
                <a:rPr lang="ru-RU" sz="2000" i="1" u="sng" spc="72" dirty="0">
                  <a:solidFill>
                    <a:srgbClr val="0070C0"/>
                  </a:solidFill>
                  <a:latin typeface="HK Grotesk Light"/>
                </a:rPr>
                <a:t>каннабис, гашиш</a:t>
              </a:r>
              <a:endParaRPr lang="en-US" sz="2000" i="1" u="sng" spc="72" dirty="0">
                <a:solidFill>
                  <a:srgbClr val="0070C0"/>
                </a:solidFill>
                <a:latin typeface="HK Grotesk Light"/>
              </a:endParaRPr>
            </a:p>
          </p:txBody>
        </p:sp>
      </p:grpSp>
      <p:grpSp>
        <p:nvGrpSpPr>
          <p:cNvPr id="13" name="Group 9"/>
          <p:cNvGrpSpPr/>
          <p:nvPr/>
        </p:nvGrpSpPr>
        <p:grpSpPr>
          <a:xfrm>
            <a:off x="517829" y="4527191"/>
            <a:ext cx="4885191" cy="744890"/>
            <a:chOff x="0" y="-38100"/>
            <a:chExt cx="5419019" cy="951933"/>
          </a:xfrm>
        </p:grpSpPr>
        <p:sp>
          <p:nvSpPr>
            <p:cNvPr id="14" name="TextBox 10"/>
            <p:cNvSpPr txBox="1"/>
            <p:nvPr/>
          </p:nvSpPr>
          <p:spPr>
            <a:xfrm>
              <a:off x="0" y="-38100"/>
              <a:ext cx="4891205" cy="54082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300"/>
                </a:lnSpc>
              </a:pPr>
              <a:r>
                <a:rPr lang="en-US" sz="24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ru-RU" sz="24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  <a:r>
                <a:rPr lang="en-US" sz="24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400" b="1" dirty="0">
                  <a:solidFill>
                    <a:srgbClr val="100F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Глюкокортикоиды</a:t>
              </a:r>
              <a:endParaRPr lang="en-US" sz="2400" b="1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Box 11"/>
            <p:cNvSpPr txBox="1"/>
            <p:nvPr/>
          </p:nvSpPr>
          <p:spPr>
            <a:xfrm>
              <a:off x="527814" y="405790"/>
              <a:ext cx="4891205" cy="50804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l">
                <a:lnSpc>
                  <a:spcPts val="3120"/>
                </a:lnSpc>
                <a:spcBef>
                  <a:spcPct val="0"/>
                </a:spcBef>
              </a:pPr>
              <a:r>
                <a:rPr lang="ru-RU" sz="2000" i="1" u="sng" spc="72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гидрокортизон, преднизолон</a:t>
              </a:r>
              <a:endParaRPr lang="en-US" sz="2000" i="1" u="sng" spc="72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7" name="Рисунок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3215" y="2107348"/>
            <a:ext cx="6604487" cy="1981346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F32CAE9B-AA7F-4E49-ACAA-D7943A071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2947" y="5727253"/>
            <a:ext cx="1632172" cy="431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481009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516</Words>
  <Application>Microsoft Office PowerPoint</Application>
  <PresentationFormat>Широкоэкранный</PresentationFormat>
  <Paragraphs>93</Paragraphs>
  <Slides>13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23" baseType="lpstr">
      <vt:lpstr>Arial</vt:lpstr>
      <vt:lpstr>Calibri</vt:lpstr>
      <vt:lpstr>Calibri Light</vt:lpstr>
      <vt:lpstr>HK Grotesk Light</vt:lpstr>
      <vt:lpstr>HK Grotesk Light Bold</vt:lpstr>
      <vt:lpstr>Kollektif Bold</vt:lpstr>
      <vt:lpstr>Times New Roman</vt:lpstr>
      <vt:lpstr>Wingdings</vt:lpstr>
      <vt:lpstr>Ретро</vt:lpstr>
      <vt:lpstr>Office Theme</vt:lpstr>
      <vt:lpstr>ОБРАЗОВАТЕЛЬНАЯ ПРОГРАММА</vt:lpstr>
      <vt:lpstr>КТО создает антидопинговые правила?</vt:lpstr>
      <vt:lpstr>ЗАПРЕЩЕННЫЙ СПИСОК: ПРАВОВАЯ ОСНОВА</vt:lpstr>
      <vt:lpstr>ПРОЦЕСС ИЗМЕНЕНИЯ ЗАПРЕЩЕННОГО СПИСКА</vt:lpstr>
      <vt:lpstr>КРИТЕРИИ включения в Запрещенный список </vt:lpstr>
      <vt:lpstr>Презентация PowerPoint</vt:lpstr>
      <vt:lpstr>СТРУКТУРА Запрещенного списка </vt:lpstr>
      <vt:lpstr>Презентация PowerPoint</vt:lpstr>
      <vt:lpstr>Презентация PowerPoint</vt:lpstr>
      <vt:lpstr>Презентация PowerPoint</vt:lpstr>
      <vt:lpstr>ОСОБЫЕ субстанции / ОСОБЫЕ методы  </vt:lpstr>
      <vt:lpstr>СУБСТАНЦИИ, ВЫЗЫВАЮЩИЕ ЗАВИСИМОСТЬ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ОБРАЗОВАТЕЛЬНАЯ ПРОГРАММА</dc:title>
  <dc:creator>User</dc:creator>
  <cp:lastModifiedBy>HP4</cp:lastModifiedBy>
  <cp:revision>66</cp:revision>
  <dcterms:created xsi:type="dcterms:W3CDTF">2021-02-23T05:41:58Z</dcterms:created>
  <dcterms:modified xsi:type="dcterms:W3CDTF">2025-09-02T11:42:28Z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566839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S10.9.0</vt:lpwstr>
  </property>
</Properties>
</file>