
<file path=[Content_Types].xml><?xml version="1.0" encoding="utf-8"?>
<Types xmlns="http://schemas.openxmlformats.org/package/2006/content-types">
  <Default ContentType="image/png" Extension="png"/>
  <Default ContentType="image/svg+xml" Extension="svg"/>
  <Default ContentType="image/jpeg" Extension="jpeg"/>
  <Default ContentType="image/x-emf" Extension="emf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78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6" r:id="rId17"/>
    <p:sldId id="277" r:id="rId18"/>
    <p:sldId id="259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268C"/>
    <a:srgbClr val="E9A9E7"/>
    <a:srgbClr val="952792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0" autoAdjust="0"/>
  </p:normalViewPr>
  <p:slideViewPr>
    <p:cSldViewPr snapToGrid="0">
      <p:cViewPr varScale="1">
        <p:scale>
          <a:sx n="64" d="100"/>
          <a:sy n="64" d="100"/>
        </p:scale>
        <p:origin x="724" y="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F026-E2D3-4510-ADE7-3E0F59AE6D7F}" type="datetimeFigureOut">
              <a:rPr lang="aa-ET" smtClean="0"/>
              <a:t>09/02/2025</a:t>
            </a:fld>
            <a:endParaRPr lang="aa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B4D2C-8C2E-4C98-8AD9-7F564915B7C9}" type="slidenum">
              <a:rPr lang="aa-ET" smtClean="0"/>
              <a:t>‹#›</a:t>
            </a:fld>
            <a:endParaRPr lang="aa-E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2828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F026-E2D3-4510-ADE7-3E0F59AE6D7F}" type="datetimeFigureOut">
              <a:rPr lang="aa-ET" smtClean="0"/>
              <a:t>09/02/2025</a:t>
            </a:fld>
            <a:endParaRPr lang="aa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B4D2C-8C2E-4C98-8AD9-7F564915B7C9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357900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F026-E2D3-4510-ADE7-3E0F59AE6D7F}" type="datetimeFigureOut">
              <a:rPr lang="aa-ET" smtClean="0"/>
              <a:t>09/02/2025</a:t>
            </a:fld>
            <a:endParaRPr lang="aa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B4D2C-8C2E-4C98-8AD9-7F564915B7C9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407380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F026-E2D3-4510-ADE7-3E0F59AE6D7F}" type="datetimeFigureOut">
              <a:rPr lang="aa-ET" smtClean="0"/>
              <a:t>09/02/2025</a:t>
            </a:fld>
            <a:endParaRPr lang="aa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B4D2C-8C2E-4C98-8AD9-7F564915B7C9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4139389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F026-E2D3-4510-ADE7-3E0F59AE6D7F}" type="datetimeFigureOut">
              <a:rPr lang="aa-ET" smtClean="0"/>
              <a:t>09/02/2025</a:t>
            </a:fld>
            <a:endParaRPr lang="aa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B4D2C-8C2E-4C98-8AD9-7F564915B7C9}" type="slidenum">
              <a:rPr lang="aa-ET" smtClean="0"/>
              <a:t>‹#›</a:t>
            </a:fld>
            <a:endParaRPr lang="aa-E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7561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F026-E2D3-4510-ADE7-3E0F59AE6D7F}" type="datetimeFigureOut">
              <a:rPr lang="aa-ET" smtClean="0"/>
              <a:t>09/02/2025</a:t>
            </a:fld>
            <a:endParaRPr lang="aa-E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B4D2C-8C2E-4C98-8AD9-7F564915B7C9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958352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F026-E2D3-4510-ADE7-3E0F59AE6D7F}" type="datetimeFigureOut">
              <a:rPr lang="aa-ET" smtClean="0"/>
              <a:t>09/02/2025</a:t>
            </a:fld>
            <a:endParaRPr lang="aa-E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B4D2C-8C2E-4C98-8AD9-7F564915B7C9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550677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F026-E2D3-4510-ADE7-3E0F59AE6D7F}" type="datetimeFigureOut">
              <a:rPr lang="aa-ET" smtClean="0"/>
              <a:t>09/02/2025</a:t>
            </a:fld>
            <a:endParaRPr lang="aa-E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B4D2C-8C2E-4C98-8AD9-7F564915B7C9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342475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F026-E2D3-4510-ADE7-3E0F59AE6D7F}" type="datetimeFigureOut">
              <a:rPr lang="aa-ET" smtClean="0"/>
              <a:t>09/02/2025</a:t>
            </a:fld>
            <a:endParaRPr lang="aa-E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aa-E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B4D2C-8C2E-4C98-8AD9-7F564915B7C9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711150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B92F026-E2D3-4510-ADE7-3E0F59AE6D7F}" type="datetimeFigureOut">
              <a:rPr lang="aa-ET" smtClean="0"/>
              <a:t>09/02/2025</a:t>
            </a:fld>
            <a:endParaRPr lang="aa-E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aa-E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82B4D2C-8C2E-4C98-8AD9-7F564915B7C9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994038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F026-E2D3-4510-ADE7-3E0F59AE6D7F}" type="datetimeFigureOut">
              <a:rPr lang="aa-ET" smtClean="0"/>
              <a:t>09/02/2025</a:t>
            </a:fld>
            <a:endParaRPr lang="aa-E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B4D2C-8C2E-4C98-8AD9-7F564915B7C9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623458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B92F026-E2D3-4510-ADE7-3E0F59AE6D7F}" type="datetimeFigureOut">
              <a:rPr lang="aa-ET" smtClean="0"/>
              <a:t>09/02/2025</a:t>
            </a:fld>
            <a:endParaRPr lang="aa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aa-E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82B4D2C-8C2E-4C98-8AD9-7F564915B7C9}" type="slidenum">
              <a:rPr lang="aa-ET" smtClean="0"/>
              <a:t>‹#›</a:t>
            </a:fld>
            <a:endParaRPr lang="aa-ET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4626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5.png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5.png"/><Relationship Id="rId4" Type="http://schemas.openxmlformats.org/officeDocument/2006/relationships/image" Target="../media/image2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5.png"/><Relationship Id="rId4" Type="http://schemas.openxmlformats.org/officeDocument/2006/relationships/image" Target="../media/image2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5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49DAC8-ED17-4DF7-8602-1B4779AC8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14" y="594359"/>
            <a:ext cx="3848492" cy="22860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ОБРАЗОВАТЕЛЬНАЯ ПРОГРАММА</a:t>
            </a:r>
            <a:endParaRPr lang="aa-E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A021E2F-5E0B-4FA1-9466-B0BA2A0C5E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90893" y="3312579"/>
            <a:ext cx="3733013" cy="337912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САНКЦИИ </a:t>
            </a:r>
          </a:p>
          <a:p>
            <a:pPr algn="ctr"/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НАРУШЕНИЯ АНТИДОПИНГОВЫХ ПРАВИЛ</a:t>
            </a:r>
            <a:endParaRPr lang="aa-ET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Объект 10">
            <a:extLst>
              <a:ext uri="{FF2B5EF4-FFF2-40B4-BE49-F238E27FC236}">
                <a16:creationId xmlns:a16="http://schemas.microsoft.com/office/drawing/2014/main" id="{76E465F6-497C-4C5C-ADDB-5EE9674785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3849" y="800100"/>
            <a:ext cx="3848493" cy="52578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D203C3A-9860-4DA3-9D15-5A5E131AD8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770" y="594359"/>
            <a:ext cx="2859776" cy="73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8643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DC0306-3946-46CA-9A68-3E61C334F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504" y="5841756"/>
            <a:ext cx="11605537" cy="822960"/>
          </a:xfrm>
        </p:spPr>
        <p:txBody>
          <a:bodyPr/>
          <a:lstStyle/>
          <a:p>
            <a:r>
              <a:rPr lang="ru-RU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Статья 2.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Обладание Спортсменом или Персоналом спортсмена Запрещенной субстанцией или Запрещенным методом</a:t>
            </a:r>
            <a:b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aa-E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E6D7BF-1984-4123-B8BC-EA7E7E0782B6}"/>
              </a:ext>
            </a:extLst>
          </p:cNvPr>
          <p:cNvSpPr txBox="1"/>
          <p:nvPr/>
        </p:nvSpPr>
        <p:spPr>
          <a:xfrm>
            <a:off x="258567" y="1546286"/>
            <a:ext cx="46243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>
                <a:solidFill>
                  <a:srgbClr val="8E268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Наличие запрещенной субстанции в вашем распоряжении</a:t>
            </a:r>
            <a:endParaRPr lang="aa-ET" sz="2400" i="1" dirty="0">
              <a:solidFill>
                <a:srgbClr val="8E268C"/>
              </a:solidFill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6D9CB4F-4D56-4320-AD9F-0D76675DFE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0677" y="857806"/>
            <a:ext cx="4115157" cy="1072989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80FFF39-7105-4FB9-AC01-6ED34D2E07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2600" y="1546286"/>
            <a:ext cx="7382896" cy="49991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5613B66-0A3D-4622-8E02-B5560D71D93E}"/>
              </a:ext>
            </a:extLst>
          </p:cNvPr>
          <p:cNvSpPr txBox="1"/>
          <p:nvPr/>
        </p:nvSpPr>
        <p:spPr>
          <a:xfrm>
            <a:off x="4060875" y="1726239"/>
            <a:ext cx="772738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C00000"/>
              </a:buClr>
            </a:pPr>
            <a:r>
              <a:rPr lang="ru-RU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ГОДА</a:t>
            </a:r>
            <a:r>
              <a:rPr lang="ru-RU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</a:t>
            </a:r>
          </a:p>
          <a:p>
            <a:pPr marL="445770" marR="138430" lvl="1" indent="-285750" defTabSz="890137">
              <a:lnSpc>
                <a:spcPct val="100499"/>
              </a:lnSpc>
              <a:buClr>
                <a:srgbClr val="C00000"/>
              </a:buClr>
              <a:buFont typeface="Wingdings" panose="05000000000000000000" pitchFamily="2" charset="2"/>
              <a:buChar char="§"/>
              <a:tabLst>
                <a:tab pos="427355" algn="l"/>
              </a:tabLst>
            </a:pP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Положительный </a:t>
            </a:r>
            <a:r>
              <a:rPr lang="ru-RU" sz="1600" i="1" spc="-5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тест Спортсмена не </a:t>
            </a: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связан с </a:t>
            </a:r>
            <a:r>
              <a:rPr lang="ru-RU" sz="1600" i="1" dirty="0">
                <a:solidFill>
                  <a:srgbClr val="C00000"/>
                </a:solidFill>
                <a:latin typeface="Arial"/>
                <a:cs typeface="Arial"/>
              </a:rPr>
              <a:t>Особой  субстанцией или Особым методом</a:t>
            </a: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, </a:t>
            </a:r>
            <a:r>
              <a:rPr lang="ru-RU" sz="1600" i="1" spc="-5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и Спортсмен докажет, </a:t>
            </a: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что</a:t>
            </a:r>
            <a:r>
              <a:rPr lang="ru-RU" sz="1600" i="1" spc="-5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 нарушение антидопинговых  </a:t>
            </a: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правил было</a:t>
            </a:r>
            <a:r>
              <a:rPr lang="ru-RU" sz="1600" i="1" spc="-15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600" i="1" spc="-5" dirty="0">
                <a:solidFill>
                  <a:srgbClr val="C00000"/>
                </a:solidFill>
                <a:latin typeface="Arial"/>
                <a:cs typeface="Arial"/>
              </a:rPr>
              <a:t>«непреднамеренным»</a:t>
            </a:r>
          </a:p>
          <a:p>
            <a:pPr marL="160020" marR="138430" lvl="1" defTabSz="890137">
              <a:lnSpc>
                <a:spcPct val="100499"/>
              </a:lnSpc>
              <a:tabLst>
                <a:tab pos="427355" algn="l"/>
              </a:tabLst>
            </a:pPr>
            <a:endParaRPr lang="ru-RU" sz="1600" i="1" dirty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  <a:p>
            <a:pPr marL="443230" marR="288925" lvl="1" indent="-285750" defTabSz="890137">
              <a:lnSpc>
                <a:spcPct val="99500"/>
              </a:lnSpc>
              <a:spcBef>
                <a:spcPts val="1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tabLst>
                <a:tab pos="424180" algn="l"/>
              </a:tabLst>
            </a:pP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Положительный </a:t>
            </a:r>
            <a:r>
              <a:rPr lang="ru-RU" sz="1600" i="1" spc="-5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тест Спортсмена </a:t>
            </a: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связан с </a:t>
            </a:r>
            <a:r>
              <a:rPr lang="ru-RU" sz="1600" i="1" dirty="0">
                <a:solidFill>
                  <a:srgbClr val="C00000"/>
                </a:solidFill>
                <a:latin typeface="Arial"/>
                <a:cs typeface="Arial"/>
              </a:rPr>
              <a:t>Особой  субстанцией или Особым методом</a:t>
            </a: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, </a:t>
            </a:r>
            <a:r>
              <a:rPr lang="ru-RU" sz="1600" i="1" spc="-5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но </a:t>
            </a: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Антидопинговая </a:t>
            </a:r>
            <a:r>
              <a:rPr lang="ru-RU" sz="1600" i="1" spc="-5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организация не докажет, </a:t>
            </a: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что </a:t>
            </a:r>
            <a:r>
              <a:rPr lang="ru-RU" sz="1600" i="1" spc="-5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нарушение  антидопинговых </a:t>
            </a: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правил было </a:t>
            </a:r>
            <a:r>
              <a:rPr lang="ru-RU" sz="1600" i="1" spc="-5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«</a:t>
            </a: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преднамеренное»</a:t>
            </a:r>
          </a:p>
          <a:p>
            <a:pPr marL="571500" indent="-571500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aa-ET" sz="4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3AC2740-34B5-4710-B971-0ABCF45D5E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9996" y="344739"/>
            <a:ext cx="1732356" cy="44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619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DC0306-3946-46CA-9A68-3E61C334F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504" y="5753366"/>
            <a:ext cx="11426427" cy="822960"/>
          </a:xfrm>
        </p:spPr>
        <p:txBody>
          <a:bodyPr/>
          <a:lstStyle/>
          <a:p>
            <a:r>
              <a:rPr lang="ru-RU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Статья 2.7    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Распространение или Попытка Распространения Спортсменом или иным Лицом любой Запрещенной субстанции или Запрещенного метода</a:t>
            </a:r>
            <a:b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aa-E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C9223C-15E4-4F54-98F0-5F12F7073AB8}"/>
              </a:ext>
            </a:extLst>
          </p:cNvPr>
          <p:cNvSpPr txBox="1"/>
          <p:nvPr/>
        </p:nvSpPr>
        <p:spPr>
          <a:xfrm>
            <a:off x="220200" y="1556058"/>
            <a:ext cx="54278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>
                <a:solidFill>
                  <a:srgbClr val="8E268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Обращение, транспортировка, продажа или попытка продажи запрещенных субстанции</a:t>
            </a:r>
            <a:endParaRPr lang="aa-ET" sz="2400" i="1" dirty="0">
              <a:solidFill>
                <a:srgbClr val="8E268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0B9F4A2-68BF-4357-8454-E36CA32697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0986" y="855576"/>
            <a:ext cx="4115157" cy="107298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3E7D082-DF48-45A6-B7EE-563E0C3BB1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5141" y="1556058"/>
            <a:ext cx="6654607" cy="49991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19B1CE3-5F83-46A7-93AC-6A59C9D2DB0E}"/>
              </a:ext>
            </a:extLst>
          </p:cNvPr>
          <p:cNvSpPr txBox="1"/>
          <p:nvPr/>
        </p:nvSpPr>
        <p:spPr>
          <a:xfrm>
            <a:off x="5383575" y="2055973"/>
            <a:ext cx="640935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Пожизненная Дисквалификация, уголовная ответственность, </a:t>
            </a:r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ru-RU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600" i="1" dirty="0">
                <a:solidFill>
                  <a:srgbClr val="8E268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Совершено в отношении </a:t>
            </a:r>
            <a:r>
              <a:rPr lang="ru-RU" sz="16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Защищенного лица</a:t>
            </a:r>
            <a:r>
              <a:rPr lang="ru-RU" sz="1600" i="1" dirty="0">
                <a:solidFill>
                  <a:srgbClr val="8E268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Персоналом спортсмена и не связано с </a:t>
            </a:r>
            <a:r>
              <a:rPr lang="ru-RU" sz="16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Особой субстанцией</a:t>
            </a:r>
            <a:endParaRPr lang="aa-ET" sz="3200" b="1" dirty="0">
              <a:solidFill>
                <a:srgbClr val="8E268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948AA0C5-6C44-46C2-A81F-435DDE7254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9996" y="344739"/>
            <a:ext cx="1732356" cy="44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0480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DC0306-3946-46CA-9A68-3E61C334F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743" y="6035040"/>
            <a:ext cx="10250415" cy="822960"/>
          </a:xfrm>
        </p:spPr>
        <p:txBody>
          <a:bodyPr/>
          <a:lstStyle/>
          <a:p>
            <a:pPr algn="just"/>
            <a:r>
              <a:rPr lang="ru-RU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Статья 2.8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Назначение или Попытка Назначения Спортсменом или иным Лицом любому Спортсмену в Соревновательном периоде Запрещенной субстанции или Запрещенного метода, или Назначение или Попытка Назначения любому Спортсмену во Внесоревновательном периоде Запрещенной субстанции или Запрещенного метода, запрещенных во Внесоревновательный период</a:t>
            </a:r>
            <a:br>
              <a:rPr lang="ru-RU" sz="28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aa-E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71DABF6-F9A3-48A1-B5E8-E8FC27E45F2E}"/>
              </a:ext>
            </a:extLst>
          </p:cNvPr>
          <p:cNvSpPr txBox="1"/>
          <p:nvPr/>
        </p:nvSpPr>
        <p:spPr>
          <a:xfrm>
            <a:off x="173994" y="1568118"/>
            <a:ext cx="55649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>
                <a:solidFill>
                  <a:srgbClr val="8E268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Выдача или попытка выдачи запрещенной субстанции спортсмену</a:t>
            </a:r>
            <a:endParaRPr lang="aa-ET" sz="2400" i="1" dirty="0">
              <a:solidFill>
                <a:srgbClr val="8E268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C5486EE-82A8-4193-A213-EA57F98546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0739" y="1731096"/>
            <a:ext cx="6657409" cy="499915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A2F9FBC-563B-4974-B47B-B7DBB5C59C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8182" y="1031624"/>
            <a:ext cx="4115157" cy="1072989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E82CE5FE-E28A-4143-96F6-D4528CC19D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40739" y="2153789"/>
            <a:ext cx="6437934" cy="1798476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7D088D33-1C24-4460-9907-2D1A5BCF98B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9996" y="344739"/>
            <a:ext cx="1732356" cy="44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4758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DC0306-3946-46CA-9A68-3E61C334F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504" y="5621391"/>
            <a:ext cx="11303879" cy="822960"/>
          </a:xfrm>
        </p:spPr>
        <p:txBody>
          <a:bodyPr/>
          <a:lstStyle/>
          <a:p>
            <a:r>
              <a:rPr lang="ru-RU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Статья 2.9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Соучастие или Попытка соучастия Спортсмена или иного Лица</a:t>
            </a:r>
            <a:br>
              <a:rPr lang="ru-RU" sz="28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aa-E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E9D19D-BFDF-47AC-96D3-A6218ADC88F0}"/>
              </a:ext>
            </a:extLst>
          </p:cNvPr>
          <p:cNvSpPr txBox="1"/>
          <p:nvPr/>
        </p:nvSpPr>
        <p:spPr>
          <a:xfrm>
            <a:off x="265921" y="1645124"/>
            <a:ext cx="55346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>
                <a:solidFill>
                  <a:srgbClr val="8E268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Помощь или попытка оказания помощи в сокрытии нарушения антидопинговых правил</a:t>
            </a:r>
            <a:endParaRPr lang="aa-ET" sz="2400" i="1" dirty="0">
              <a:solidFill>
                <a:srgbClr val="8E268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0FB4240-926D-4435-985C-6C0A2C3B6779}"/>
              </a:ext>
            </a:extLst>
          </p:cNvPr>
          <p:cNvSpPr/>
          <p:nvPr/>
        </p:nvSpPr>
        <p:spPr>
          <a:xfrm>
            <a:off x="7657381" y="1216328"/>
            <a:ext cx="202427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buClr>
                <a:srgbClr val="C00000"/>
              </a:buClr>
            </a:pPr>
            <a:r>
              <a:rPr lang="ru-RU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ГОДА</a:t>
            </a:r>
            <a:endParaRPr lang="aa-ET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94D5FA8C-A032-49A2-BF62-E4BC54FD61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4591" y="1745374"/>
            <a:ext cx="6657409" cy="499915"/>
          </a:xfrm>
          <a:prstGeom prst="rect">
            <a:avLst/>
          </a:prstGeom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0CAA1899-FF16-446B-8A57-79805CAABEA5}"/>
              </a:ext>
            </a:extLst>
          </p:cNvPr>
          <p:cNvSpPr/>
          <p:nvPr/>
        </p:nvSpPr>
        <p:spPr>
          <a:xfrm>
            <a:off x="6297560" y="2283564"/>
            <a:ext cx="522611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Пожизненная Дисквалификация</a:t>
            </a:r>
          </a:p>
          <a:p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i="1" dirty="0">
                <a:solidFill>
                  <a:srgbClr val="8E268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зависимости от серьезности нарушения</a:t>
            </a:r>
            <a:endParaRPr lang="aa-ET" i="1" dirty="0">
              <a:solidFill>
                <a:srgbClr val="8E268C"/>
              </a:solidFill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62CA7A1-C4C6-4981-81C7-2F96EDC7BF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9996" y="344739"/>
            <a:ext cx="1732356" cy="44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5853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DC0306-3946-46CA-9A68-3E61C334F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493" y="5687378"/>
            <a:ext cx="11115342" cy="822960"/>
          </a:xfrm>
        </p:spPr>
        <p:txBody>
          <a:bodyPr/>
          <a:lstStyle/>
          <a:p>
            <a:r>
              <a:rPr lang="ru-RU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Статья 2.10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Запрещенное сотрудничество Спортсмена или</a:t>
            </a:r>
            <a:b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иного Лица</a:t>
            </a:r>
            <a:br>
              <a:rPr lang="ru-RU" sz="28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aa-E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43FEB7-69DB-4E9D-ABE2-2124CB2E9BBA}"/>
              </a:ext>
            </a:extLst>
          </p:cNvPr>
          <p:cNvSpPr txBox="1"/>
          <p:nvPr/>
        </p:nvSpPr>
        <p:spPr>
          <a:xfrm>
            <a:off x="432493" y="1647348"/>
            <a:ext cx="53699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>
                <a:solidFill>
                  <a:srgbClr val="8E268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или обращение за помощью/услугами к кому-либо, кто отбывает срок дисквалификации</a:t>
            </a:r>
            <a:endParaRPr lang="aa-ET" sz="2400" i="1" dirty="0">
              <a:solidFill>
                <a:srgbClr val="8E268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752139E-426B-4303-A397-30C012C721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8134" y="2058861"/>
            <a:ext cx="6187976" cy="1469263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76B182B-219B-4673-90E4-A9E5C00B1A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1299" y="1154909"/>
            <a:ext cx="2420322" cy="107298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A74070C-104A-4C14-ABE4-8C80CBEF2E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59667" y="1816382"/>
            <a:ext cx="6657409" cy="499915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06E56C3F-C392-49B6-A7FC-8EDE2EF18DC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9996" y="344739"/>
            <a:ext cx="1732356" cy="44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4152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DC0306-3946-46CA-9A68-3E61C334F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505" y="6130438"/>
            <a:ext cx="10235104" cy="822960"/>
          </a:xfrm>
        </p:spPr>
        <p:txBody>
          <a:bodyPr/>
          <a:lstStyle/>
          <a:p>
            <a:pPr algn="just"/>
            <a:r>
              <a:rPr lang="ru-RU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Статья 2.11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Действия Спортсмена или иного Лица, направленные на Воспрепятствование или Преследование за сообщение уполномоченным органам информации о нарушении антидопинговых правил</a:t>
            </a:r>
            <a:b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aa-E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5FC7AD-85A3-4829-8C78-32D38263BD4F}"/>
              </a:ext>
            </a:extLst>
          </p:cNvPr>
          <p:cNvSpPr txBox="1"/>
          <p:nvPr/>
        </p:nvSpPr>
        <p:spPr>
          <a:xfrm>
            <a:off x="366505" y="1709458"/>
            <a:ext cx="512895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>
                <a:solidFill>
                  <a:srgbClr val="8E268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Действия, угрозы, направленные на  запугивание с целью воспрепятствовать кому-либо сообщить о подозрениях в употреблении допинга, или преследование лиц, которые предоставили информацию о нарушении антидопинговых правил</a:t>
            </a:r>
            <a:endParaRPr lang="aa-ET" sz="2000" i="1" dirty="0">
              <a:solidFill>
                <a:srgbClr val="8E268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7B5858E-630A-4B2B-B1DD-71EAFA7F05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3051" y="1074623"/>
            <a:ext cx="2420322" cy="107298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8D33F0A-8A47-44C8-B9C6-B77D05625A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7739" y="1897654"/>
            <a:ext cx="5998590" cy="499915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B38C685D-6435-4119-A63C-3EBE410867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86754" y="2354893"/>
            <a:ext cx="5340559" cy="1231499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2BB5895-98D2-4382-81C1-8B024D54062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9996" y="344739"/>
            <a:ext cx="1732356" cy="44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3244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0F51D1-EA68-4AF8-BACA-1FA1AE33A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273848"/>
            <a:ext cx="3200400" cy="22860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ГИБКАЯ СИСТЕМА САНКЦИЙ</a:t>
            </a:r>
            <a:endParaRPr lang="aa-ET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Объект 5" descr="Тенденция к понижению">
            <a:extLst>
              <a:ext uri="{FF2B5EF4-FFF2-40B4-BE49-F238E27FC236}">
                <a16:creationId xmlns:a16="http://schemas.microsoft.com/office/drawing/2014/main" id="{50918223-DE29-4013-BC83-8F946122B0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5021" y="3493263"/>
            <a:ext cx="2244757" cy="2244757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121425C-524D-438E-9249-5F3F225A3A8C}"/>
              </a:ext>
            </a:extLst>
          </p:cNvPr>
          <p:cNvSpPr txBox="1"/>
          <p:nvPr/>
        </p:nvSpPr>
        <p:spPr>
          <a:xfrm>
            <a:off x="4252650" y="358218"/>
            <a:ext cx="7939349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b="1" i="1" dirty="0">
                <a:solidFill>
                  <a:srgbClr val="FF0000"/>
                </a:solidFill>
                <a:cs typeface="Arial" panose="020B0604020202020204" pitchFamily="34" charset="0"/>
              </a:rPr>
              <a:t>Увеличение срока дисквалификации на дополнительный срок до двух лет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rgbClr val="8E268C"/>
                </a:solidFill>
                <a:cs typeface="Arial" panose="020B0604020202020204" pitchFamily="34" charset="0"/>
              </a:rPr>
              <a:t>Отягчающие обстоятельства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ru-RU" sz="2000" b="1" i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b="1" i="1" dirty="0">
                <a:solidFill>
                  <a:srgbClr val="FF0000"/>
                </a:solidFill>
                <a:cs typeface="Arial" panose="020B0604020202020204" pitchFamily="34" charset="0"/>
              </a:rPr>
              <a:t>Отмена срока дисквалификации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rgbClr val="8E268C"/>
                </a:solidFill>
                <a:cs typeface="Arial" panose="020B0604020202020204" pitchFamily="34" charset="0"/>
              </a:rPr>
              <a:t>в случаях доказательства  Отсутствия вины или халатности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20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b="1" i="1" dirty="0">
                <a:solidFill>
                  <a:srgbClr val="FF0000"/>
                </a:solidFill>
                <a:cs typeface="Arial" panose="020B0604020202020204" pitchFamily="34" charset="0"/>
              </a:rPr>
              <a:t>Сокращение срока дисквалификации от предупреждения до 2 лет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rgbClr val="8E268C"/>
                </a:solidFill>
                <a:cs typeface="Arial" panose="020B0604020202020204" pitchFamily="34" charset="0"/>
              </a:rPr>
              <a:t>особая субстанция + незначительная вина/халатность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rgbClr val="8E268C"/>
                </a:solidFill>
                <a:cs typeface="Arial" panose="020B0604020202020204" pitchFamily="34" charset="0"/>
              </a:rPr>
              <a:t>загрязненный продукт 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20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b="1" i="1" dirty="0">
                <a:solidFill>
                  <a:srgbClr val="FF0000"/>
                </a:solidFill>
                <a:cs typeface="Arial" panose="020B0604020202020204" pitchFamily="34" charset="0"/>
              </a:rPr>
              <a:t>Как минимум, предупреждение без назначения срока дисквалификации, и как максимум, два года дисквалификации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rgbClr val="8E268C"/>
                </a:solidFill>
                <a:cs typeface="Arial" panose="020B0604020202020204" pitchFamily="34" charset="0"/>
              </a:rPr>
              <a:t>Защищенные лица или Спортсмены-любители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ru-RU" sz="2000" b="1" dirty="0">
              <a:solidFill>
                <a:srgbClr val="8E268C"/>
              </a:solidFill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b="1" i="1" dirty="0">
                <a:solidFill>
                  <a:srgbClr val="FF0000"/>
                </a:solidFill>
                <a:cs typeface="Arial" panose="020B0604020202020204" pitchFamily="34" charset="0"/>
              </a:rPr>
              <a:t>Обнародование дисквалификации несовершеннолетнего спортсмена национального уровня по усмотрению НАДО</a:t>
            </a:r>
            <a:endParaRPr lang="ru-RU" sz="2000" b="1" dirty="0">
              <a:solidFill>
                <a:srgbClr val="8E268C"/>
              </a:solidFill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ru-RU" sz="1200" b="1" dirty="0">
              <a:solidFill>
                <a:srgbClr val="8E268C"/>
              </a:solidFill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aa-ET" sz="1400" dirty="0">
              <a:solidFill>
                <a:srgbClr val="8E268C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63527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0F51D1-EA68-4AF8-BACA-1FA1AE33A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273848"/>
            <a:ext cx="3200400" cy="22860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ГИБКАЯ СИСТЕМА САНКЦИЙ</a:t>
            </a:r>
            <a:endParaRPr lang="aa-ET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Объект 5" descr="Тенденция к понижению">
            <a:extLst>
              <a:ext uri="{FF2B5EF4-FFF2-40B4-BE49-F238E27FC236}">
                <a16:creationId xmlns:a16="http://schemas.microsoft.com/office/drawing/2014/main" id="{50918223-DE29-4013-BC83-8F946122B0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5021" y="3493263"/>
            <a:ext cx="2244757" cy="2244757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121425C-524D-438E-9249-5F3F225A3A8C}"/>
              </a:ext>
            </a:extLst>
          </p:cNvPr>
          <p:cNvSpPr txBox="1"/>
          <p:nvPr/>
        </p:nvSpPr>
        <p:spPr>
          <a:xfrm>
            <a:off x="4252650" y="358218"/>
            <a:ext cx="7939349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b="1" i="1" dirty="0">
                <a:solidFill>
                  <a:srgbClr val="FF0000"/>
                </a:solidFill>
                <a:cs typeface="Arial" panose="020B0604020202020204" pitchFamily="34" charset="0"/>
              </a:rPr>
              <a:t>Отмена, сокращение или прекращение срока дисквалификац</a:t>
            </a:r>
            <a:r>
              <a:rPr lang="ru-RU" sz="2000" b="1" dirty="0">
                <a:solidFill>
                  <a:srgbClr val="FF0000"/>
                </a:solidFill>
                <a:cs typeface="Arial" panose="020B0604020202020204" pitchFamily="34" charset="0"/>
              </a:rPr>
              <a:t>ии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rgbClr val="8E268C"/>
                </a:solidFill>
                <a:cs typeface="Arial" panose="020B0604020202020204" pitchFamily="34" charset="0"/>
              </a:rPr>
              <a:t>существенное содействие в раскрытии или установлении фактов нарушения  антидопинговых правил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rgbClr val="8E268C"/>
                </a:solidFill>
                <a:cs typeface="Arial" panose="020B0604020202020204" pitchFamily="34" charset="0"/>
              </a:rPr>
              <a:t>признание нарушения антидопинговых правил в отсутствие других доказательств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rgbClr val="8E268C"/>
                </a:solidFill>
                <a:cs typeface="Arial" panose="020B0604020202020204" pitchFamily="34" charset="0"/>
              </a:rPr>
              <a:t>своевременное признание сразу после предъявления обвинения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ru-RU" sz="2000" b="1" dirty="0">
              <a:solidFill>
                <a:srgbClr val="8E268C"/>
              </a:solidFill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b="1" i="1" dirty="0">
                <a:solidFill>
                  <a:srgbClr val="FF0000"/>
                </a:solidFill>
                <a:cs typeface="Arial" panose="020B0604020202020204" pitchFamily="34" charset="0"/>
              </a:rPr>
              <a:t>Сокращение четырехлетней дисквалификации на один год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b="1" i="1" dirty="0">
                <a:solidFill>
                  <a:srgbClr val="8E268C"/>
                </a:solidFill>
                <a:cs typeface="Arial" panose="020B0604020202020204" pitchFamily="34" charset="0"/>
              </a:rPr>
              <a:t>признание нарушения не позднее чем через 20 дней после получения уведомления о нарушении антидопинговых правил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ru-RU" sz="2000" b="1" dirty="0">
              <a:solidFill>
                <a:srgbClr val="8E268C"/>
              </a:solidFill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b="1" i="1" dirty="0">
                <a:solidFill>
                  <a:srgbClr val="FF0000"/>
                </a:solidFill>
                <a:cs typeface="Arial" panose="020B0604020202020204" pitchFamily="34" charset="0"/>
              </a:rPr>
              <a:t>Срок дисквалификации 3 месяца, сокращение срока дисквалификации до одного месяца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b="1" i="1" dirty="0">
                <a:solidFill>
                  <a:srgbClr val="8E268C"/>
                </a:solidFill>
                <a:cs typeface="Arial" panose="020B0604020202020204" pitchFamily="34" charset="0"/>
              </a:rPr>
              <a:t>Субстанции вызывающие зависимость (прохождение реабилитационной программы)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ru-RU" sz="2000" b="1" i="1" dirty="0">
              <a:solidFill>
                <a:srgbClr val="8E268C"/>
              </a:solidFill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b="1" i="1" dirty="0">
                <a:solidFill>
                  <a:srgbClr val="FF0000"/>
                </a:solidFill>
                <a:cs typeface="Arial" panose="020B0604020202020204" pitchFamily="34" charset="0"/>
              </a:rPr>
              <a:t>Возврат к тренировкам до истечения срока дисквалификации (</a:t>
            </a:r>
            <a:r>
              <a:rPr lang="ru-RU" sz="2000" b="1" i="1" dirty="0">
                <a:solidFill>
                  <a:srgbClr val="8E268C"/>
                </a:solidFill>
                <a:cs typeface="Arial" panose="020B0604020202020204" pitchFamily="34" charset="0"/>
              </a:rPr>
              <a:t>командные виды спорта/существенная необходимость</a:t>
            </a:r>
            <a:r>
              <a:rPr lang="ru-RU" sz="2000" b="1" i="1" dirty="0">
                <a:solidFill>
                  <a:srgbClr val="FF0000"/>
                </a:solidFill>
                <a:cs typeface="Arial" panose="020B0604020202020204" pitchFamily="34" charset="0"/>
              </a:rPr>
              <a:t>)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rgbClr val="8E268C"/>
                </a:solidFill>
                <a:cs typeface="Arial" panose="020B0604020202020204" pitchFamily="34" charset="0"/>
              </a:rPr>
              <a:t>2 месяца до окончания срока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rgbClr val="8E268C"/>
                </a:solidFill>
                <a:cs typeface="Arial" panose="020B0604020202020204" pitchFamily="34" charset="0"/>
              </a:rPr>
              <a:t>¼ срока дисквалификации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aa-ET" sz="1400" dirty="0">
              <a:solidFill>
                <a:srgbClr val="8E268C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4576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>
            <a:extLst>
              <a:ext uri="{FF2B5EF4-FFF2-40B4-BE49-F238E27FC236}">
                <a16:creationId xmlns:a16="http://schemas.microsoft.com/office/drawing/2014/main" id="{AA021E2F-5E0B-4FA1-9466-B0BA2A0C5E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90893" y="2522559"/>
            <a:ext cx="3733013" cy="3379124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www.nada.by</a:t>
            </a:r>
            <a:endParaRPr lang="aa-ET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aa-ET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95E9352-94C9-42C5-A713-3862422265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1144" y="640080"/>
            <a:ext cx="7223760" cy="5257800"/>
          </a:xfrm>
          <a:ln>
            <a:solidFill>
              <a:srgbClr val="8E268C"/>
            </a:solidFill>
          </a:ln>
        </p:spPr>
        <p:txBody>
          <a:bodyPr>
            <a:norm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Спортсмен должен помнить о том, что он может быть наказан за нарушение антидопинговых правил, даже если он не знал, что его поступок являлся нарушением.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 один Спортсмен или иное Лицо, в отношении которого была применена Дисквалификация или Временное отстранение, </a:t>
            </a:r>
            <a:r>
              <a:rPr lang="ru-RU" sz="2400" b="1" dirty="0">
                <a:solidFill>
                  <a:srgbClr val="8E268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имеет права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 время срока Дисквалификации или Временного отстранения участвовать ни в каком качестве в Соревнованиях или иной деятельности (за исключением специальных антидопинговых образовательных или реабилитационных программ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8E7F99C-5914-4A7F-B6DA-79B53D2D60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096" y="1127097"/>
            <a:ext cx="3187767" cy="816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722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4A7D816-9BF8-43CF-B164-8E1E4A9FD293}"/>
              </a:ext>
            </a:extLst>
          </p:cNvPr>
          <p:cNvSpPr/>
          <p:nvPr/>
        </p:nvSpPr>
        <p:spPr>
          <a:xfrm>
            <a:off x="4091231" y="1618921"/>
            <a:ext cx="7584963" cy="4044056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aa-ET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соответствии с Всемирным антидопинговым кодексом – </a:t>
            </a:r>
            <a:r>
              <a:rPr lang="ru-RU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антидопинговые правила, как и правила соревнований, являются спортивными правилами, по которым проводятся соревнования. </a:t>
            </a:r>
            <a:r>
              <a:rPr lang="aa-ET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Спортсмены</a:t>
            </a:r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персонал спортсмена </a:t>
            </a:r>
            <a:r>
              <a:rPr lang="aa-ET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принимают эти правила как условие участия в соревнованиях и обязаны их соблюдать! </a:t>
            </a:r>
            <a:r>
              <a:rPr lang="aa-ET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 незнание антидопинговых правил спортсмен</a:t>
            </a:r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и персонал спортсмена</a:t>
            </a:r>
            <a:r>
              <a:rPr lang="aa-ET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нес</a:t>
            </a:r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</a:t>
            </a:r>
            <a:r>
              <a:rPr lang="aa-ET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 личную ответственность!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AC84070C-8B8D-477A-AD3B-B68EC04A3D7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950" y="681754"/>
            <a:ext cx="2882183" cy="3994876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306C4B4-1A5C-490F-A320-90DE261796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9996" y="344739"/>
            <a:ext cx="1732356" cy="44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08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1040D2-F91C-40C7-B2F0-46EBEC8BA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035" y="5381950"/>
            <a:ext cx="10544823" cy="822960"/>
          </a:xfrm>
        </p:spPr>
        <p:txBody>
          <a:bodyPr/>
          <a:lstStyle/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ПОСЛЕДСТВИЯ НАРУШЕНИЙ АНТИДОПИНГОВЫХ ПРАВИЛ</a:t>
            </a:r>
            <a:endParaRPr lang="aa-E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F700F7DB-B0EF-4895-ADBE-E6CEE228D511}"/>
              </a:ext>
            </a:extLst>
          </p:cNvPr>
          <p:cNvSpPr/>
          <p:nvPr/>
        </p:nvSpPr>
        <p:spPr>
          <a:xfrm>
            <a:off x="3120272" y="1109739"/>
            <a:ext cx="8785782" cy="3224985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8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Последствия нарушений антидопинговых правил могут включать </a:t>
            </a:r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аннулирование результатов</a:t>
            </a:r>
            <a:r>
              <a:rPr lang="ru-RU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наложение </a:t>
            </a:r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санкции</a:t>
            </a:r>
            <a:r>
              <a:rPr lang="ru-RU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обязательное опубликование нарушения</a:t>
            </a:r>
            <a:r>
              <a:rPr lang="ru-RU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спортсмена, а также возможны </a:t>
            </a:r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финансовые последствия</a:t>
            </a:r>
            <a:r>
              <a:rPr lang="ru-RU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Санкции, применяемые к спортсмену за нарушение антидопинговых правил, зависят от вида нарушения, класса запрещенных субстанций, обнаруженных в пробе, а также того, впервые ли совершенно это нарушение.</a:t>
            </a:r>
            <a:endParaRPr lang="aa-ET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9E3226-4CB9-45E1-AE0C-8BA2C90D49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946" y="1352613"/>
            <a:ext cx="2519688" cy="2519688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D25C631-1517-4EE3-822D-EF9ADFE697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9996" y="344739"/>
            <a:ext cx="1732356" cy="44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053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F9BF1214-8DCF-4EB7-8330-82E4C812C3FE}"/>
              </a:ext>
            </a:extLst>
          </p:cNvPr>
          <p:cNvSpPr/>
          <p:nvPr/>
        </p:nvSpPr>
        <p:spPr>
          <a:xfrm>
            <a:off x="334736" y="6396335"/>
            <a:ext cx="44871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САНКЦИИ К ОТДЕЛЬНЫМ ЛИЦАМ</a:t>
            </a:r>
            <a:endParaRPr lang="aa-ET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32" name="Picture 8" descr="70以上 Buku Buku Png - 壁紙美的日本FH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1635" y="2151887"/>
            <a:ext cx="2895800" cy="1944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232" y="439089"/>
            <a:ext cx="5941775" cy="5778832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B55BA00-4B49-488C-9344-84B2F13217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9996" y="344739"/>
            <a:ext cx="1732356" cy="44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038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DC0306-3946-46CA-9A68-3E61C334F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505" y="5234892"/>
            <a:ext cx="11907194" cy="822960"/>
          </a:xfrm>
        </p:spPr>
        <p:txBody>
          <a:bodyPr/>
          <a:lstStyle/>
          <a:p>
            <a:r>
              <a:rPr lang="ru-RU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Статья 2.1   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Наличие Запрещенной субстанции, или ее Метаболитов, или Маркеров в Пробе Спортсмена   </a:t>
            </a:r>
            <a:endParaRPr lang="aa-E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E15CB4F2-12AF-4F11-B2DA-1005EA749A6F}"/>
              </a:ext>
            </a:extLst>
          </p:cNvPr>
          <p:cNvSpPr/>
          <p:nvPr/>
        </p:nvSpPr>
        <p:spPr>
          <a:xfrm>
            <a:off x="286222" y="1378793"/>
            <a:ext cx="35478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>
                <a:solidFill>
                  <a:srgbClr val="8E268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Положительная проба</a:t>
            </a:r>
            <a:endParaRPr lang="aa-ET" sz="2400" i="1" dirty="0">
              <a:solidFill>
                <a:srgbClr val="8E268C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17FB4F-347C-49D6-83B2-C28D896A5CF3}"/>
              </a:ext>
            </a:extLst>
          </p:cNvPr>
          <p:cNvSpPr txBox="1"/>
          <p:nvPr/>
        </p:nvSpPr>
        <p:spPr>
          <a:xfrm>
            <a:off x="6808747" y="821481"/>
            <a:ext cx="38964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</a:pPr>
            <a:r>
              <a:rPr lang="ru-RU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ГОДА</a:t>
            </a:r>
            <a:endParaRPr lang="aa-ET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5613B66-0A3D-4622-8E02-B5560D71D93E}"/>
              </a:ext>
            </a:extLst>
          </p:cNvPr>
          <p:cNvSpPr txBox="1"/>
          <p:nvPr/>
        </p:nvSpPr>
        <p:spPr>
          <a:xfrm>
            <a:off x="4060875" y="1726239"/>
            <a:ext cx="772738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C00000"/>
              </a:buClr>
            </a:pPr>
            <a:r>
              <a:rPr lang="ru-RU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ГОДА</a:t>
            </a:r>
            <a:r>
              <a:rPr lang="ru-RU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</a:t>
            </a:r>
          </a:p>
          <a:p>
            <a:pPr marL="445770" marR="138430" lvl="1" indent="-285750" defTabSz="890137">
              <a:lnSpc>
                <a:spcPct val="100499"/>
              </a:lnSpc>
              <a:buClr>
                <a:srgbClr val="C00000"/>
              </a:buClr>
              <a:buFont typeface="Wingdings" panose="05000000000000000000" pitchFamily="2" charset="2"/>
              <a:buChar char="§"/>
              <a:tabLst>
                <a:tab pos="427355" algn="l"/>
              </a:tabLst>
            </a:pP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Положительный </a:t>
            </a:r>
            <a:r>
              <a:rPr lang="ru-RU" sz="1600" i="1" spc="-5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тест Спортсмена не </a:t>
            </a: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связан с </a:t>
            </a:r>
            <a:r>
              <a:rPr lang="ru-RU" sz="1600" i="1" dirty="0">
                <a:solidFill>
                  <a:srgbClr val="C00000"/>
                </a:solidFill>
                <a:latin typeface="Arial"/>
                <a:cs typeface="Arial"/>
              </a:rPr>
              <a:t>Особой  субстанцией или Особым методом</a:t>
            </a: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, </a:t>
            </a:r>
            <a:r>
              <a:rPr lang="ru-RU" sz="1600" i="1" spc="-5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и Спортсмен докажет, </a:t>
            </a: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что</a:t>
            </a:r>
            <a:r>
              <a:rPr lang="ru-RU" sz="1600" i="1" spc="-5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 нарушение антидопинговых  </a:t>
            </a: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правил было</a:t>
            </a:r>
            <a:r>
              <a:rPr lang="ru-RU" sz="1600" i="1" spc="-15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ru-RU" sz="1600" i="1" spc="-5" dirty="0">
                <a:solidFill>
                  <a:srgbClr val="C00000"/>
                </a:solidFill>
                <a:latin typeface="Arial"/>
                <a:cs typeface="Arial"/>
              </a:rPr>
              <a:t>«непреднамеренным»</a:t>
            </a:r>
          </a:p>
          <a:p>
            <a:pPr marL="160020" marR="138430" lvl="1" defTabSz="890137">
              <a:lnSpc>
                <a:spcPct val="100499"/>
              </a:lnSpc>
              <a:tabLst>
                <a:tab pos="427355" algn="l"/>
              </a:tabLst>
            </a:pPr>
            <a:endParaRPr lang="ru-RU" sz="1600" i="1" dirty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  <a:p>
            <a:pPr marL="443230" marR="288925" lvl="1" indent="-285750" defTabSz="890137">
              <a:lnSpc>
                <a:spcPct val="99500"/>
              </a:lnSpc>
              <a:spcBef>
                <a:spcPts val="1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tabLst>
                <a:tab pos="424180" algn="l"/>
              </a:tabLst>
            </a:pP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Положительный </a:t>
            </a:r>
            <a:r>
              <a:rPr lang="ru-RU" sz="1600" i="1" spc="-5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тест Спортсмена </a:t>
            </a: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связан с </a:t>
            </a:r>
            <a:r>
              <a:rPr lang="ru-RU" sz="1600" i="1" dirty="0">
                <a:solidFill>
                  <a:srgbClr val="C00000"/>
                </a:solidFill>
                <a:latin typeface="Arial"/>
                <a:cs typeface="Arial"/>
              </a:rPr>
              <a:t>Особой  субстанцией или Особым методом</a:t>
            </a: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, </a:t>
            </a:r>
            <a:r>
              <a:rPr lang="ru-RU" sz="1600" i="1" spc="-5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но </a:t>
            </a: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Антидопинговая </a:t>
            </a:r>
            <a:r>
              <a:rPr lang="ru-RU" sz="1600" i="1" spc="-5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организация не докажет, </a:t>
            </a: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что </a:t>
            </a:r>
            <a:r>
              <a:rPr lang="ru-RU" sz="1600" i="1" spc="-5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нарушение  антидопинговых </a:t>
            </a: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правил было </a:t>
            </a:r>
            <a:r>
              <a:rPr lang="ru-RU" sz="1600" i="1" spc="-5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«</a:t>
            </a: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преднамеренное»</a:t>
            </a:r>
          </a:p>
          <a:p>
            <a:pPr marL="571500" indent="-571500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aa-ET" sz="4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AD8130C-F311-4800-B9DC-F8336DBF6FE9}"/>
              </a:ext>
            </a:extLst>
          </p:cNvPr>
          <p:cNvSpPr txBox="1"/>
          <p:nvPr/>
        </p:nvSpPr>
        <p:spPr>
          <a:xfrm>
            <a:off x="4235456" y="1424959"/>
            <a:ext cx="7326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C00000"/>
                </a:solidFill>
              </a:rPr>
              <a:t>……………………………………………………………………………………………………………………</a:t>
            </a:r>
            <a:endParaRPr lang="aa-ET" dirty="0">
              <a:solidFill>
                <a:srgbClr val="C00000"/>
              </a:solidFill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4999B0BF-B2DC-40BC-A787-7744195319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9996" y="344739"/>
            <a:ext cx="1732356" cy="44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55346"/>
      </p:ext>
    </p:extLst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DC0306-3946-46CA-9A68-3E61C334F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497" y="5536644"/>
            <a:ext cx="11610874" cy="822960"/>
          </a:xfrm>
        </p:spPr>
        <p:txBody>
          <a:bodyPr/>
          <a:lstStyle/>
          <a:p>
            <a:pPr algn="just"/>
            <a:r>
              <a:rPr b="1" dirty="0" i="1" lang="ru-RU" sz="2800">
                <a:latin charset="0" panose="020B0604020202020204" pitchFamily="34" typeface="Arial"/>
                <a:cs charset="0" panose="020B0604020202020204" pitchFamily="34" typeface="Arial"/>
              </a:rPr>
              <a:t>Статья 2.2 </a:t>
            </a:r>
            <a:r>
              <a:rPr b="1" dirty="0" lang="ru-RU" sz="2800">
                <a:latin charset="0" panose="020B0604020202020204" pitchFamily="34" typeface="Arial"/>
                <a:cs charset="0" panose="020B0604020202020204" pitchFamily="34" typeface="Arial"/>
              </a:rPr>
              <a:t>Использование или Попытка Использования Спортсменом Запрещенной субстанции или Запрещенного метода</a:t>
            </a:r>
            <a:endParaRPr b="1" dirty="0" lang="aa-ET" sz="2800">
              <a:latin charset="0" panose="020B0604020202020204" pitchFamily="34" typeface="Arial"/>
              <a:cs charset="0" panose="020B0604020202020204" pitchFamily="34"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6F88AB-629C-4E76-A351-1063480FE2CA}"/>
              </a:ext>
            </a:extLst>
          </p:cNvPr>
          <p:cNvSpPr txBox="1"/>
          <p:nvPr/>
        </p:nvSpPr>
        <p:spPr>
          <a:xfrm>
            <a:off x="146905" y="1269420"/>
            <a:ext cx="4450592" cy="1200329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i="1" lang="ru-RU" sz="2400">
                <a:solidFill>
                  <a:srgbClr val="8E268C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Использование или попытка использования запрещенной субстанции</a:t>
            </a:r>
            <a:endParaRPr dirty="0" i="1" lang="aa-ET" sz="2400">
              <a:solidFill>
                <a:srgbClr val="8E268C"/>
              </a:solidFill>
              <a:latin charset="0" panose="020B0604020202020204" pitchFamily="34" typeface="Arial"/>
              <a:cs charset="0" panose="020B0604020202020204" pitchFamily="34" typeface="Arial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E4D074E2-A7D7-4C82-A791-70F0E59D2E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6304" y="732926"/>
            <a:ext cx="4115157" cy="1072989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A94731EB-EB44-4389-B3BE-08658ADA0F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7497" y="1435120"/>
            <a:ext cx="7382896" cy="499915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C4F6FBB3-09B3-468A-BCB1-26A93D362C7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2074"/>
          <a:stretch/>
        </p:blipFill>
        <p:spPr>
          <a:xfrm>
            <a:off x="4249995" y="1679365"/>
            <a:ext cx="7730398" cy="131328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B5613B66-0A3D-4622-8E02-B5560D71D93E}"/>
              </a:ext>
            </a:extLst>
          </p:cNvPr>
          <p:cNvSpPr txBox="1"/>
          <p:nvPr/>
        </p:nvSpPr>
        <p:spPr>
          <a:xfrm>
            <a:off x="4249995" y="1826281"/>
            <a:ext cx="7727384" cy="304698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buClr>
                <a:srgbClr val="C00000"/>
              </a:buClr>
            </a:pPr>
            <a:r>
              <a:rPr b="1" dirty="0" lang="ru-RU" sz="3200">
                <a:solidFill>
                  <a:srgbClr val="C00000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2 ГОДА</a:t>
            </a:r>
            <a:r>
              <a:rPr b="1" dirty="0" lang="ru-RU" sz="4000">
                <a:solidFill>
                  <a:srgbClr val="C00000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, </a:t>
            </a:r>
            <a:r>
              <a:rPr dirty="0" lang="ru-RU" sz="4000">
                <a:solidFill>
                  <a:srgbClr val="C00000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если</a:t>
            </a:r>
          </a:p>
          <a:p>
            <a:pPr defTabSz="890137" indent="-285750" lvl="1" marL="445770" marR="138430">
              <a:lnSpc>
                <a:spcPct val="100499"/>
              </a:lnSpc>
              <a:buClr>
                <a:srgbClr val="C00000"/>
              </a:buClr>
              <a:buFont charset="2" panose="05000000000000000000" pitchFamily="2" typeface="Wingdings"/>
              <a:buChar char="§"/>
              <a:tabLst>
                <a:tab algn="l" pos="427355"/>
              </a:tabLst>
            </a:pPr>
            <a:r>
              <a:rPr dirty="0" i="1" lang="ru-RU" sz="160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Положительный </a:t>
            </a:r>
            <a:r>
              <a:rPr dirty="0" i="1" lang="ru-RU" spc="-5" sz="160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тест Спортсмена не </a:t>
            </a:r>
            <a:r>
              <a:rPr dirty="0" i="1" lang="ru-RU" sz="160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связан с </a:t>
            </a:r>
            <a:r>
              <a:rPr dirty="0" i="1" lang="ru-RU" sz="1600">
                <a:solidFill>
                  <a:srgbClr val="C00000"/>
                </a:solidFill>
                <a:latin typeface="Arial"/>
                <a:cs typeface="Arial"/>
              </a:rPr>
              <a:t>Особой  субстанцией или Особым методом</a:t>
            </a:r>
            <a:r>
              <a:rPr dirty="0" i="1" lang="ru-RU" sz="160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, </a:t>
            </a:r>
            <a:r>
              <a:rPr dirty="0" i="1" lang="ru-RU" spc="-5" sz="160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и Спортсмен докажет, </a:t>
            </a:r>
            <a:r>
              <a:rPr dirty="0" i="1" lang="ru-RU" sz="160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что</a:t>
            </a:r>
            <a:r>
              <a:rPr dirty="0" i="1" lang="ru-RU" spc="-5" sz="160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 нарушение антидопинговых  </a:t>
            </a:r>
            <a:r>
              <a:rPr dirty="0" i="1" lang="ru-RU" sz="160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правил было</a:t>
            </a:r>
            <a:r>
              <a:rPr dirty="0" i="1" lang="ru-RU" spc="-15" sz="160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dirty="0" i="1" lang="ru-RU" spc="-5" sz="1600">
                <a:solidFill>
                  <a:srgbClr val="C00000"/>
                </a:solidFill>
                <a:latin typeface="Arial"/>
                <a:cs typeface="Arial"/>
              </a:rPr>
              <a:t>«непреднамеренным»</a:t>
            </a:r>
          </a:p>
          <a:p>
            <a:pPr defTabSz="890137" lvl="1" marL="160020" marR="138430">
              <a:lnSpc>
                <a:spcPct val="100499"/>
              </a:lnSpc>
              <a:tabLst>
                <a:tab algn="l" pos="427355"/>
              </a:tabLst>
            </a:pPr>
            <a:endParaRPr dirty="0" i="1" lang="ru-RU" sz="160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  <a:p>
            <a:pPr defTabSz="890137" indent="-285750" lvl="1" marL="443230" marR="288925">
              <a:lnSpc>
                <a:spcPct val="99500"/>
              </a:lnSpc>
              <a:spcBef>
                <a:spcPts val="10"/>
              </a:spcBef>
              <a:buClr>
                <a:srgbClr val="C00000"/>
              </a:buClr>
              <a:buFont charset="2" panose="05000000000000000000" pitchFamily="2" typeface="Wingdings"/>
              <a:buChar char="§"/>
              <a:tabLst>
                <a:tab algn="l" pos="424180"/>
              </a:tabLst>
            </a:pPr>
            <a:r>
              <a:rPr dirty="0" i="1" lang="ru-RU" sz="160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Положительный </a:t>
            </a:r>
            <a:r>
              <a:rPr dirty="0" i="1" lang="ru-RU" spc="-5" sz="160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тест Спортсмена </a:t>
            </a:r>
            <a:r>
              <a:rPr dirty="0" i="1" lang="ru-RU" sz="160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связан с </a:t>
            </a:r>
            <a:r>
              <a:rPr dirty="0" i="1" lang="ru-RU" sz="1600">
                <a:solidFill>
                  <a:srgbClr val="C00000"/>
                </a:solidFill>
                <a:latin typeface="Arial"/>
                <a:cs typeface="Arial"/>
              </a:rPr>
              <a:t>Особой  субстанцией или Особым методом</a:t>
            </a:r>
            <a:r>
              <a:rPr dirty="0" i="1" lang="ru-RU" sz="160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, </a:t>
            </a:r>
            <a:r>
              <a:rPr dirty="0" i="1" lang="ru-RU" spc="-5" sz="160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но </a:t>
            </a:r>
            <a:r>
              <a:rPr dirty="0" i="1" lang="ru-RU" sz="160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Антидопинговая </a:t>
            </a:r>
            <a:r>
              <a:rPr dirty="0" i="1" lang="ru-RU" spc="-5" sz="160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организация не докажет, </a:t>
            </a:r>
            <a:r>
              <a:rPr dirty="0" i="1" lang="ru-RU" sz="160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что </a:t>
            </a:r>
            <a:r>
              <a:rPr dirty="0" i="1" lang="ru-RU" spc="-5" sz="160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нарушение  антидопинговых </a:t>
            </a:r>
            <a:r>
              <a:rPr dirty="0" i="1" lang="ru-RU" sz="160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правил было </a:t>
            </a:r>
            <a:r>
              <a:rPr dirty="0" i="1" lang="ru-RU" spc="-5" sz="160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«</a:t>
            </a:r>
            <a:r>
              <a:rPr dirty="0" i="1" lang="ru-RU" sz="160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преднамеренное»</a:t>
            </a:r>
          </a:p>
          <a:p>
            <a:pPr indent="-571500" marL="571500">
              <a:buClr>
                <a:srgbClr val="C00000"/>
              </a:buClr>
              <a:buFont charset="2" panose="05000000000000000000" pitchFamily="2" typeface="Wingdings"/>
              <a:buChar char="Ø"/>
            </a:pPr>
            <a:endParaRPr dirty="0" lang="aa-ET" sz="4000">
              <a:solidFill>
                <a:schemeClr val="accent1">
                  <a:lumMod val="75000"/>
                </a:schemeClr>
              </a:solidFill>
              <a:latin charset="0" panose="020B0604020202020204" pitchFamily="34" typeface="Arial"/>
              <a:cs charset="0" panose="020B0604020202020204" pitchFamily="34" typeface="Arial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5194E625-C500-4C54-AAE7-4B112FB48E9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9996" y="344739"/>
            <a:ext cx="1732356" cy="44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094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DC0306-3946-46CA-9A68-3E61C334F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505" y="5234892"/>
            <a:ext cx="10113264" cy="822960"/>
          </a:xfrm>
        </p:spPr>
        <p:txBody>
          <a:bodyPr/>
          <a:lstStyle/>
          <a:p>
            <a:pPr algn="just"/>
            <a:r>
              <a:rPr lang="ru-RU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Статья 2.3 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Уклонение, отказ или неявка Спортсмена на процедуру сдачи Проб</a:t>
            </a:r>
            <a:endParaRPr lang="aa-E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653B133-EEDC-42ED-A5A9-936D02CD3EF1}"/>
              </a:ext>
            </a:extLst>
          </p:cNvPr>
          <p:cNvSpPr/>
          <p:nvPr/>
        </p:nvSpPr>
        <p:spPr>
          <a:xfrm>
            <a:off x="169329" y="1279682"/>
            <a:ext cx="398039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>
                <a:solidFill>
                  <a:srgbClr val="8E268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Неявка на пункт допинг-контроля после уведомления или отказ от прохождения тестирования или завершения предоставления пробы</a:t>
            </a:r>
            <a:endParaRPr lang="aa-ET" sz="2000" i="1" dirty="0">
              <a:solidFill>
                <a:srgbClr val="8E268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4EF5FA2-2744-4A0A-BC5D-1217F570E6C0}"/>
              </a:ext>
            </a:extLst>
          </p:cNvPr>
          <p:cNvSpPr/>
          <p:nvPr/>
        </p:nvSpPr>
        <p:spPr>
          <a:xfrm>
            <a:off x="4500845" y="2201872"/>
            <a:ext cx="696640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Спортсмен сможет доказать, что нарушение  антидопинговых правил было </a:t>
            </a:r>
            <a:r>
              <a:rPr lang="ru-RU" sz="16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«непреднамеренным»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ru-RU" sz="1600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600" i="1" dirty="0">
                <a:solidFill>
                  <a:srgbClr val="8E268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Спортсмен сможет доказать наличие </a:t>
            </a:r>
            <a:r>
              <a:rPr lang="ru-RU" sz="16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исключительных обстоятельств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ru-RU" sz="1600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600" i="1" dirty="0">
                <a:solidFill>
                  <a:srgbClr val="8E268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Речь идет о </a:t>
            </a:r>
            <a:r>
              <a:rPr lang="ru-RU" sz="16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Защищенном лице </a:t>
            </a:r>
            <a:r>
              <a:rPr lang="ru-RU" sz="1600" i="1" dirty="0">
                <a:solidFill>
                  <a:srgbClr val="8E268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или</a:t>
            </a:r>
            <a:r>
              <a:rPr lang="ru-RU" sz="16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Спортсмене-любителе</a:t>
            </a:r>
            <a:endParaRPr lang="aa-ET" sz="1600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FD486761-FC15-4552-B202-5520D4C088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9718" y="621136"/>
            <a:ext cx="4115157" cy="1072989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77D927B5-3BA7-4F12-9B91-9084782E3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5480" y="1266232"/>
            <a:ext cx="7382896" cy="49991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573D098-0D7E-4C3C-89A8-6635E3584431}"/>
              </a:ext>
            </a:extLst>
          </p:cNvPr>
          <p:cNvSpPr txBox="1"/>
          <p:nvPr/>
        </p:nvSpPr>
        <p:spPr>
          <a:xfrm>
            <a:off x="4090992" y="1526303"/>
            <a:ext cx="77273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C00000"/>
              </a:buClr>
            </a:pPr>
            <a:r>
              <a:rPr lang="ru-RU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ГОДА</a:t>
            </a:r>
            <a:r>
              <a:rPr lang="ru-RU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</a:t>
            </a:r>
          </a:p>
          <a:p>
            <a:pPr>
              <a:buClr>
                <a:srgbClr val="C00000"/>
              </a:buClr>
            </a:pPr>
            <a:endParaRPr lang="aa-ET" sz="4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8E6B3C16-06CD-4100-87F9-2B04B06CE7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9996" y="344739"/>
            <a:ext cx="1732356" cy="44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982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DC0306-3946-46CA-9A68-3E61C334F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218" y="5677952"/>
            <a:ext cx="9438792" cy="822960"/>
          </a:xfrm>
        </p:spPr>
        <p:txBody>
          <a:bodyPr/>
          <a:lstStyle/>
          <a:p>
            <a:pPr lvl="0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99CB38"/>
              </a:buClr>
              <a:buSzPct val="100000"/>
            </a:pPr>
            <a:r>
              <a:rPr lang="ru-RU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Статья 2.4  </a:t>
            </a:r>
            <a:r>
              <a:rPr lang="ru-RU" sz="2800" b="1" spc="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Нарушение порядка предоставления Спортсменом информации о местонахождении </a:t>
            </a:r>
            <a:br>
              <a:rPr lang="ru-RU" sz="2800" b="1" spc="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aa-E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F381C52-71B8-42AB-BB87-A8AABC83DBA3}"/>
              </a:ext>
            </a:extLst>
          </p:cNvPr>
          <p:cNvSpPr/>
          <p:nvPr/>
        </p:nvSpPr>
        <p:spPr>
          <a:xfrm>
            <a:off x="366505" y="1200901"/>
            <a:ext cx="562894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>
                <a:solidFill>
                  <a:srgbClr val="8E268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Отсутствие в указанном месте, или во время 60-минутного временного интервала, несвоевременная подача, предоставление неполной или неверной информации о вашем местонахождении </a:t>
            </a:r>
            <a:endParaRPr lang="aa-ET" sz="2000" i="1" dirty="0">
              <a:solidFill>
                <a:srgbClr val="8E268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 descr="Маркер">
            <a:extLst>
              <a:ext uri="{FF2B5EF4-FFF2-40B4-BE49-F238E27FC236}">
                <a16:creationId xmlns:a16="http://schemas.microsoft.com/office/drawing/2014/main" id="{F9703B08-16CD-4972-9B31-73AB6AD70E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4218" y="2888033"/>
            <a:ext cx="1631216" cy="163121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BD1D865-E220-460E-9D80-708C5B869444}"/>
              </a:ext>
            </a:extLst>
          </p:cNvPr>
          <p:cNvSpPr txBox="1"/>
          <p:nvPr/>
        </p:nvSpPr>
        <p:spPr>
          <a:xfrm>
            <a:off x="7626285" y="1237533"/>
            <a:ext cx="20242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ГОДА</a:t>
            </a:r>
            <a:endParaRPr lang="aa-ET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6A99A089-E33E-4173-B544-CFC9D6373B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04322" y="1873848"/>
            <a:ext cx="6088998" cy="499915"/>
          </a:xfrm>
          <a:prstGeom prst="rect">
            <a:avLst/>
          </a:prstGeom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C727B433-C940-49A2-8673-E48507E3E64E}"/>
              </a:ext>
            </a:extLst>
          </p:cNvPr>
          <p:cNvSpPr/>
          <p:nvPr/>
        </p:nvSpPr>
        <p:spPr>
          <a:xfrm>
            <a:off x="6096000" y="2274074"/>
            <a:ext cx="61616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1 ГОД</a:t>
            </a:r>
          </a:p>
          <a:p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600" i="1" dirty="0">
                <a:solidFill>
                  <a:srgbClr val="8E268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зависимости от степени Вины Спортсмена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028209C2-F876-4359-AEF9-5DDFB49918E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9996" y="344739"/>
            <a:ext cx="1732356" cy="44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318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DC0306-3946-46CA-9A68-3E61C334F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504" y="5841756"/>
            <a:ext cx="11683377" cy="822960"/>
          </a:xfrm>
        </p:spPr>
        <p:txBody>
          <a:bodyPr/>
          <a:lstStyle/>
          <a:p>
            <a:r>
              <a:rPr lang="ru-RU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Статья 2.5 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Фальсификация или Попытка Фальсификации в любой составляющей Допинг-контроля со стороны Спортсмена или иного Лица </a:t>
            </a:r>
            <a:b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aa-E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1BE2142-5A6A-4C1D-9CFF-F2065F951D80}"/>
              </a:ext>
            </a:extLst>
          </p:cNvPr>
          <p:cNvSpPr/>
          <p:nvPr/>
        </p:nvSpPr>
        <p:spPr>
          <a:xfrm>
            <a:off x="366504" y="1311842"/>
            <a:ext cx="380956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>
                <a:solidFill>
                  <a:srgbClr val="8E268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Вмешательство в процесс тестирования или процедуры допинг-контроля, в том числе во время судебного разбирательства по делу</a:t>
            </a:r>
            <a:endParaRPr lang="aa-ET" sz="2000" i="1" dirty="0">
              <a:solidFill>
                <a:srgbClr val="8E268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403F477-56AE-4023-94F5-1ED05C3411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1047" y="668027"/>
            <a:ext cx="4115157" cy="107298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AB73E8D-4158-4180-9987-36E79DF899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6985" y="1378523"/>
            <a:ext cx="7382896" cy="499915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FB2EDCF-CBBC-4B14-946A-6E6F0C1014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04354" y="1564996"/>
            <a:ext cx="7730398" cy="1432684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70C110EB-5C14-432F-A998-246A412AD07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66985" y="2451512"/>
            <a:ext cx="6437934" cy="189602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3405CC4A-16B0-4D9A-BDC5-33014EB4952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9996" y="344739"/>
            <a:ext cx="1732356" cy="44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196716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Фиолетовый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2540</TotalTime>
  <Words>916</Words>
  <Application>Microsoft Office PowerPoint</Application>
  <PresentationFormat>Широкоэкранный</PresentationFormat>
  <Paragraphs>94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Ретро</vt:lpstr>
      <vt:lpstr>ОБРАЗОВАТЕЛЬНАЯ ПРОГРАММА</vt:lpstr>
      <vt:lpstr>Презентация PowerPoint</vt:lpstr>
      <vt:lpstr>ПОСЛЕДСТВИЯ НАРУШЕНИЙ АНТИДОПИНГОВЫХ ПРАВИЛ</vt:lpstr>
      <vt:lpstr>Презентация PowerPoint</vt:lpstr>
      <vt:lpstr>Статья 2.1    Наличие Запрещенной субстанции, или ее Метаболитов, или Маркеров в Пробе Спортсмена   </vt:lpstr>
      <vt:lpstr>Статья 2.2 Использование или Попытка Использования Спортсменом Запрещенной субстанции или Запрещенного метода</vt:lpstr>
      <vt:lpstr>Статья 2.3  Уклонение, отказ или неявка Спортсмена на процедуру сдачи Проб</vt:lpstr>
      <vt:lpstr>Статья 2.4  Нарушение порядка предоставления Спортсменом информации о местонахождении  </vt:lpstr>
      <vt:lpstr>Статья 2.5  Фальсификация или Попытка Фальсификации в любой составляющей Допинг-контроля со стороны Спортсмена или иного Лица  </vt:lpstr>
      <vt:lpstr>Статья 2.6      Обладание Спортсменом или Персоналом спортсмена Запрещенной субстанцией или Запрещенным методом </vt:lpstr>
      <vt:lpstr>Статья 2.7     Распространение или Попытка Распространения Спортсменом или иным Лицом любой Запрещенной субстанции или Запрещенного метода </vt:lpstr>
      <vt:lpstr>Статья 2.8 Назначение или Попытка Назначения Спортсменом или иным Лицом любому Спортсмену в Соревновательном периоде Запрещенной субстанции или Запрещенного метода, или Назначение или Попытка Назначения любому Спортсмену во Внесоревновательном периоде Запрещенной субстанции или Запрещенного метода, запрещенных во Внесоревновательный период </vt:lpstr>
      <vt:lpstr>Статья 2.9 Соучастие или Попытка соучастия Спортсмена или иного Лица </vt:lpstr>
      <vt:lpstr>Статья 2.10 Запрещенное сотрудничество Спортсмена или иного Лица </vt:lpstr>
      <vt:lpstr>Статья 2.11 Действия Спортсмена или иного Лица, направленные на Воспрепятствование или Преследование за сообщение уполномоченным органам информации о нарушении антидопинговых правил </vt:lpstr>
      <vt:lpstr>ГИБКАЯ СИСТЕМА САНКЦИЙ</vt:lpstr>
      <vt:lpstr>ГИБКАЯ СИСТЕМА САНКЦИЙ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HP4</cp:lastModifiedBy>
  <cp:revision>143</cp:revision>
  <dcterms:created xsi:type="dcterms:W3CDTF">2020-12-15T12:35:10Z</dcterms:created>
  <dcterms:modified xsi:type="dcterms:W3CDTF">2025-09-02T11:44:20Z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320690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S10.9.0</vt:lpwstr>
  </property>
</Properties>
</file>