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59" r:id="rId3"/>
    <p:sldId id="261" r:id="rId4"/>
    <p:sldId id="264" r:id="rId5"/>
    <p:sldId id="260" r:id="rId6"/>
    <p:sldId id="266" r:id="rId7"/>
    <p:sldId id="265" r:id="rId8"/>
    <p:sldId id="276" r:id="rId9"/>
    <p:sldId id="277" r:id="rId10"/>
    <p:sldId id="269" r:id="rId11"/>
    <p:sldId id="270" r:id="rId12"/>
    <p:sldId id="271" r:id="rId13"/>
    <p:sldId id="267" r:id="rId14"/>
    <p:sldId id="272" r:id="rId15"/>
    <p:sldId id="274" r:id="rId16"/>
    <p:sldId id="278" r:id="rId17"/>
    <p:sldId id="268" r:id="rId18"/>
    <p:sldId id="275" r:id="rId19"/>
    <p:sldId id="258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E3925-696E-4A9E-B7B2-2DF1C35A12C2}" type="datetimeFigureOut">
              <a:rPr lang="ru-RU" smtClean="0"/>
              <a:t>02.09.2025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5EE2E-A68B-4915-9896-3C489E6CFAC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4893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11865E8-8D8C-44C2-ADD2-F229A31638E5}" type="slidenum">
              <a:t>10</a:t>
            </a:fld>
            <a:endParaRPr lang="en-US" sz="1400" b="0" i="0" u="none" strike="noStrike" kern="1200" cap="none" spc="0" baseline="0" dirty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8167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11865E8-8D8C-44C2-ADD2-F229A31638E5}" type="slidenum">
              <a:t>11</a:t>
            </a:fld>
            <a:endParaRPr lang="en-US" sz="1400" b="0" i="0" u="none" strike="noStrike" kern="1200" cap="none" spc="0" baseline="0" dirty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9033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C839411-2099-4218-A62C-614D65A1C2D1}" type="slidenum">
              <a:t>12</a:t>
            </a:fld>
            <a:endParaRPr lang="en-US" sz="1400" b="0" i="0" u="none" strike="noStrike" kern="1200" cap="none" spc="0" baseline="0" dirty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8084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5EE2E-A68B-4915-9896-3C489E6CFAC1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493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30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6115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5282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51201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652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99186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4683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0016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6822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x-none">
              <a:solidFill>
                <a:srgbClr val="632E6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2B4D2C-8C2E-4C98-8AD9-7F564915B7C9}" type="slidenum">
              <a:rPr lang="x-none" smtClean="0">
                <a:solidFill>
                  <a:srgbClr val="632E62"/>
                </a:solidFill>
              </a:rPr>
              <a:pPr/>
              <a:t>‹#›</a:t>
            </a:fld>
            <a:endParaRPr lang="x-none">
              <a:solidFill>
                <a:srgbClr val="632E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6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9656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defTabSz="457200"/>
            <a:fld id="{4B92F026-E2D3-4510-ADE7-3E0F59AE6D7F}" type="datetimeFigureOut">
              <a:rPr lang="x-none" smtClean="0"/>
              <a:pPr defTabSz="457200"/>
              <a:t>02.09.2025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defTabSz="45720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defTabSz="457200"/>
            <a:fld id="{982B4D2C-8C2E-4C98-8AD9-7F564915B7C9}" type="slidenum">
              <a:rPr lang="x-none" smtClean="0"/>
              <a:pPr defTabSz="457200"/>
              <a:t>‹#›</a:t>
            </a:fld>
            <a:endParaRPr lang="x-non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36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7.xml" Type="http://schemas.openxmlformats.org/officeDocument/2006/relationships/slideLayout"/><Relationship Id="rId6" Target="../media/image14.png" Type="http://schemas.openxmlformats.org/officeDocument/2006/relationships/image"/><Relationship Id="rId5" Target="../media/image13.jpeg" Type="http://schemas.openxmlformats.org/officeDocument/2006/relationships/image"/><Relationship Id="rId4" Target="../media/image12.jpe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3" Target="../media/image14.pn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7.xml" Type="http://schemas.openxmlformats.org/officeDocument/2006/relationships/slideLayout"/><Relationship Id="rId6" Target="../media/image17.jpeg" Type="http://schemas.openxmlformats.org/officeDocument/2006/relationships/image"/><Relationship Id="rId5" Target="../media/image16.jpeg" Type="http://schemas.openxmlformats.org/officeDocument/2006/relationships/image"/><Relationship Id="rId4" Target="../media/image15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3" Target="../media/image18.jpe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7.xml" Type="http://schemas.openxmlformats.org/officeDocument/2006/relationships/slideLayout"/><Relationship Id="rId4" Target="../media/image19.jpeg" Type="http://schemas.openxmlformats.org/officeDocument/2006/relationships/image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 ?><Relationships xmlns="http://schemas.openxmlformats.org/package/2006/relationships"><Relationship Id="rId3" Target="../media/image24.png" Type="http://schemas.openxmlformats.org/officeDocument/2006/relationships/image"/><Relationship Id="rId2" Target="../media/image23.jpeg" Type="http://schemas.openxmlformats.org/officeDocument/2006/relationships/image"/><Relationship Id="rId1" Target="../slideLayouts/slideLayout9.xml" Type="http://schemas.openxmlformats.org/officeDocument/2006/relationships/slideLayout"/><Relationship Id="rId5" Target="../media/image4.png" Type="http://schemas.openxmlformats.org/officeDocument/2006/relationships/image"/><Relationship Id="rId4" Target="../media/image25.png" Type="http://schemas.openxmlformats.org/officeDocument/2006/relationships/image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26.png"/></Relationships>
</file>

<file path=ppt/slides/_rels/slide17.xml.rels><?xml version="1.0" encoding="UTF-8" standalone="yes" ?><Relationships xmlns="http://schemas.openxmlformats.org/package/2006/relationships"><Relationship Id="rId8" Target="../media/image33.jpeg" Type="http://schemas.openxmlformats.org/officeDocument/2006/relationships/image"/><Relationship Id="rId3" Target="../media/image28.png" Type="http://schemas.openxmlformats.org/officeDocument/2006/relationships/image"/><Relationship Id="rId7" Target="../media/image32.png" Type="http://schemas.openxmlformats.org/officeDocument/2006/relationships/image"/><Relationship Id="rId2" Target="../media/image27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31.png" Type="http://schemas.openxmlformats.org/officeDocument/2006/relationships/image"/><Relationship Id="rId5" Target="../media/image30.png" Type="http://schemas.openxmlformats.org/officeDocument/2006/relationships/image"/><Relationship Id="rId4" Target="../media/image29.jpeg" Type="http://schemas.openxmlformats.org/officeDocument/2006/relationships/image"/></Relationships>
</file>

<file path=ppt/slides/_rels/slide18.xml.rels><?xml version="1.0" encoding="UTF-8" standalone="yes" ?><Relationships xmlns="http://schemas.openxmlformats.org/package/2006/relationships"><Relationship Id="rId3" Target="../media/image35.jpeg" Type="http://schemas.openxmlformats.org/officeDocument/2006/relationships/image"/><Relationship Id="rId2" Target="../media/image34.jpeg" Type="http://schemas.openxmlformats.org/officeDocument/2006/relationships/image"/><Relationship Id="rId1" Target="../slideLayouts/slideLayout9.xml" Type="http://schemas.openxmlformats.org/officeDocument/2006/relationships/slideLayout"/><Relationship Id="rId4" Target="../media/image4.png" Type="http://schemas.openxmlformats.org/officeDocument/2006/relationships/image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 ?><Relationships xmlns="http://schemas.openxmlformats.org/package/2006/relationships"><Relationship Id="rId3" Target="../media/image4.pn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8.pn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4.png" Type="http://schemas.openxmlformats.org/officeDocument/2006/relationships/image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9DAC8-ED17-4DF7-8602-1B4779AC8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" y="594359"/>
            <a:ext cx="3848492" cy="2286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ОБРАЗОВАТЕЛЬНАЯ ПРОГРАММА</a:t>
            </a:r>
            <a:endParaRPr lang="x-non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021E2F-5E0B-4FA1-9466-B0BA2A0C5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0893" y="3312579"/>
            <a:ext cx="3733013" cy="337912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БАД</a:t>
            </a:r>
          </a:p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 ПРИМЕНЕНИЯ БАД</a:t>
            </a:r>
            <a:endParaRPr 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167" y="1"/>
            <a:ext cx="8099833" cy="68579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53C7CC5-74E4-49EF-8D7D-5D0A486063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63" y="496956"/>
            <a:ext cx="3479072" cy="89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348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3187885" y="-33569"/>
            <a:ext cx="5921253" cy="597352"/>
          </a:xfrm>
        </p:spPr>
        <p:txBody>
          <a:bodyPr/>
          <a:lstStyle/>
          <a:p>
            <a:pPr lvl="0"/>
            <a:r>
              <a:rPr lang="en-US" sz="3144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Непреднамеренный допинг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448941" y="2608586"/>
            <a:ext cx="3437971" cy="3605194"/>
          </a:xfrm>
          <a:ln w="28575">
            <a:solidFill>
              <a:schemeClr val="accent2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lvl="0"/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Николас Дж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рри (Чили)</a:t>
            </a:r>
          </a:p>
          <a:p>
            <a:pPr lvl="0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“С чистой совестью я говорю вам, что в ходе расследования, проведенного ITF, мы смогли доказать, что запрещенные субстанции, выявленные в ходе тес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были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произведены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бразильской лаборатории, которая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агрязнила мои витамины. Я принимаю 11-месячн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ую дисквалификацию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предложенн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ую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ITF.”</a:t>
            </a:r>
          </a:p>
          <a:p>
            <a:pPr lvl="0">
              <a:lnSpc>
                <a:spcPct val="110000"/>
              </a:lnSpc>
            </a:pPr>
            <a:r>
              <a:rPr lang="en-US" sz="1451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SARM LGD-4033,</a:t>
            </a:r>
            <a:r>
              <a:rPr lang="ru-RU" sz="1451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станозолол</a:t>
            </a:r>
          </a:p>
          <a:p>
            <a:pPr lvl="0">
              <a:lnSpc>
                <a:spcPct val="110000"/>
              </a:lnSpc>
            </a:pPr>
            <a:endParaRPr lang="en-US" sz="1451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5"/>
          <p:cNvSpPr txBox="1">
            <a:spLocks noGrp="1"/>
          </p:cNvSpPr>
          <p:nvPr>
            <p:ph type="body" idx="4294967295"/>
          </p:nvPr>
        </p:nvSpPr>
        <p:spPr>
          <a:xfrm>
            <a:off x="4430903" y="2587906"/>
            <a:ext cx="3406269" cy="3625874"/>
          </a:xfrm>
          <a:ln w="28575">
            <a:solidFill>
              <a:schemeClr val="accent2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lvl="0"/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Афиве Дьянти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(ЮАР)</a:t>
            </a:r>
          </a:p>
          <a:p>
            <a:pPr lvl="0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“Я отрицаю, что когда-либо принимал запрещенные субстанции намеренно или по неосторожности. Я верю в сложную работу и честную игру, я никогда не обманывал и не буду. Присутствие этой запрещенной субстанции в моем теле стало для меня шоком. С моей командой менеджеров и экспертами мы делаем все возможное, чтобы добраться до источника этого и доказать невиновность.”</a:t>
            </a:r>
          </a:p>
          <a:p>
            <a:pPr lvl="0"/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метандиенон,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LGD-4033, метилтестостерон</a:t>
            </a:r>
          </a:p>
        </p:txBody>
      </p:sp>
      <p:sp>
        <p:nvSpPr>
          <p:cNvPr id="5" name="Текст 6"/>
          <p:cNvSpPr txBox="1">
            <a:spLocks noGrp="1"/>
          </p:cNvSpPr>
          <p:nvPr>
            <p:ph type="body" idx="4294967295"/>
          </p:nvPr>
        </p:nvSpPr>
        <p:spPr>
          <a:xfrm>
            <a:off x="8381162" y="2587906"/>
            <a:ext cx="3411057" cy="3650281"/>
          </a:xfrm>
          <a:ln w="28575"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 lvl="0"/>
            <a:r>
              <a:rPr lang="en-US" sz="33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Бет Гердес</a:t>
            </a:r>
            <a:r>
              <a:rPr lang="ru-RU" sz="33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(США)</a:t>
            </a:r>
          </a:p>
          <a:p>
            <a:pPr lvl="0">
              <a:lnSpc>
                <a:spcPct val="120000"/>
              </a:lnSpc>
            </a:pP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“После длительного и дорогостоящего расследования с моей стороны, WTC согласил</a:t>
            </a:r>
            <a:r>
              <a:rPr lang="ru-RU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ась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тем, что на основании предоставленных мной доказательств, прием остарина был непреднамеренным, то есть я не знала, что эта субстанция находится в моем </a:t>
            </a:r>
            <a:r>
              <a:rPr lang="ru-RU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организме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Однако без </a:t>
            </a:r>
            <a:r>
              <a:rPr lang="ru-RU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доказательства 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</a:t>
            </a:r>
            <a:r>
              <a:rPr lang="ru-RU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остарина,</a:t>
            </a:r>
            <a:r>
              <a:rPr lang="ru-RU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несмотря на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использования 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всех вариантов, я буду отбывать двухлетн</a:t>
            </a:r>
            <a:r>
              <a:rPr lang="ru-RU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юю дисквалификацию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наложеную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WTC.”</a:t>
            </a:r>
          </a:p>
          <a:p>
            <a:pPr lvl="0"/>
            <a:r>
              <a:rPr lang="en-US" sz="33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остарин</a:t>
            </a:r>
          </a:p>
        </p:txBody>
      </p:sp>
      <p:pic>
        <p:nvPicPr>
          <p:cNvPr id="11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875" y="679353"/>
            <a:ext cx="3106013" cy="184653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2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9432" y="679353"/>
            <a:ext cx="3098161" cy="175250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3" name="Рисунок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21137" y="656546"/>
            <a:ext cx="2982599" cy="17628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4" name="Прямоугольник 13"/>
          <p:cNvSpPr/>
          <p:nvPr/>
        </p:nvSpPr>
        <p:spPr>
          <a:xfrm>
            <a:off x="2478024" y="5918468"/>
            <a:ext cx="1197864" cy="5906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17137" y="5933359"/>
            <a:ext cx="1213209" cy="60965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90527" y="5918468"/>
            <a:ext cx="1213209" cy="60965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665925" y="5976576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530106" y="5978281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740665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Текст 6"/>
          <p:cNvSpPr txBox="1">
            <a:spLocks/>
          </p:cNvSpPr>
          <p:nvPr/>
        </p:nvSpPr>
        <p:spPr>
          <a:xfrm>
            <a:off x="8463480" y="2818179"/>
            <a:ext cx="3085349" cy="3261407"/>
          </a:xfrm>
          <a:prstGeom prst="rect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Марин Чилич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(Хорватия</a:t>
            </a:r>
            <a:r>
              <a:rPr lang="en-US" sz="1600" b="1" dirty="0">
                <a:solidFill>
                  <a:srgbClr val="3465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“То, что случилось со мной, - это кошмар, ваша жизнь больше не в ваших руках, и вы находитесь в таком положении, когда ваша карьера может полностью измениться. Я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дисквалифицирован на </a:t>
            </a:r>
            <a:r>
              <a:rPr lang="en-US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два года, и что будет потом? На кону моя жизнь, моя карьера – я знаю, что не пытался обмануть.”</a:t>
            </a:r>
          </a:p>
          <a:p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никетамид</a:t>
            </a:r>
          </a:p>
        </p:txBody>
      </p:sp>
      <p:sp>
        <p:nvSpPr>
          <p:cNvPr id="23" name="Текст 5"/>
          <p:cNvSpPr txBox="1">
            <a:spLocks/>
          </p:cNvSpPr>
          <p:nvPr/>
        </p:nvSpPr>
        <p:spPr>
          <a:xfrm>
            <a:off x="4598599" y="2825419"/>
            <a:ext cx="3080741" cy="3254167"/>
          </a:xfrm>
          <a:prstGeom prst="rect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Асафа Пауэлл (Ямайка)</a:t>
            </a:r>
          </a:p>
          <a:p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“Я хочу искренне заявить своей семье, друзьям и, прежде всего,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болельщикам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всему миру, что я никогда сознательно или намеренно не принимал никаких добавок или субстанций, нарушающих какие-либо правила.”</a:t>
            </a:r>
            <a:endParaRPr lang="en-US" sz="1500" dirty="0">
              <a:solidFill>
                <a:srgbClr val="3465A4"/>
              </a:solidFill>
            </a:endParaRPr>
          </a:p>
          <a:p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оксилофрин</a:t>
            </a:r>
          </a:p>
        </p:txBody>
      </p:sp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3187885" y="-33569"/>
            <a:ext cx="5921253" cy="597352"/>
          </a:xfrm>
        </p:spPr>
        <p:txBody>
          <a:bodyPr/>
          <a:lstStyle/>
          <a:p>
            <a:pPr lvl="0"/>
            <a:r>
              <a:rPr lang="en-US" sz="3144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Непреднамеренный допинг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7297" y="5863157"/>
            <a:ext cx="1213209" cy="60965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3399" y="5889087"/>
            <a:ext cx="1213209" cy="60965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410817" y="5914585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356921" y="5933359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216" y="606999"/>
            <a:ext cx="2999232" cy="204725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8599" y="630152"/>
            <a:ext cx="3099823" cy="200094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83700" y="607000"/>
            <a:ext cx="3032573" cy="2024096"/>
          </a:xfrm>
          <a:prstGeom prst="rect">
            <a:avLst/>
          </a:prstGeom>
        </p:spPr>
      </p:pic>
      <p:sp>
        <p:nvSpPr>
          <p:cNvPr id="22" name="Текст 2"/>
          <p:cNvSpPr txBox="1">
            <a:spLocks/>
          </p:cNvSpPr>
          <p:nvPr/>
        </p:nvSpPr>
        <p:spPr>
          <a:xfrm>
            <a:off x="513662" y="2825419"/>
            <a:ext cx="3099418" cy="3254167"/>
          </a:xfrm>
          <a:prstGeom prst="rect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Райс Уильямс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(Уэльс)</a:t>
            </a:r>
          </a:p>
          <a:p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“Я чувствую себя совершенно опустошенным из-за новостей о нарушении антидопинговых правил, которые стали для меня большим шоком. С самого начала я хотел бы заявить, что я не принимал сознательно запрещенные субстанции.”</a:t>
            </a:r>
          </a:p>
          <a:p>
            <a:r>
              <a:rPr lang="en-US" sz="15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анаболические стероиды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241582" y="5898601"/>
            <a:ext cx="1197864" cy="5906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428998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1801368" y="140288"/>
            <a:ext cx="8513064" cy="815044"/>
          </a:xfrm>
        </p:spPr>
        <p:txBody>
          <a:bodyPr>
            <a:noAutofit/>
          </a:bodyPr>
          <a:lstStyle/>
          <a:p>
            <a:pPr lvl="0"/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МАСШТАБ ПРОИЗВОДСТВА 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МАРКЕТИНГ</a:t>
            </a:r>
          </a:p>
        </p:txBody>
      </p:sp>
      <p:pic>
        <p:nvPicPr>
          <p:cNvPr id="8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3110" y="1328635"/>
            <a:ext cx="3479572" cy="19201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3110" y="3675759"/>
            <a:ext cx="3479572" cy="18582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Текст 2"/>
          <p:cNvSpPr txBox="1">
            <a:spLocks/>
          </p:cNvSpPr>
          <p:nvPr/>
        </p:nvSpPr>
        <p:spPr>
          <a:xfrm>
            <a:off x="619670" y="1147602"/>
            <a:ext cx="6768682" cy="3692429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Индустрия спортивных добавок продолжает расти по всему миру – 17 миллиардов долларов в 2019 году, при среднегодовом темпе роста 8,9% до 2027 года, прогнозируется 31 миллиард долларов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Голос антидопинга, тренеров, исполнительных директоров минимален по сравнению с голосом многомиллиардной мировой индустрии пищевых добавок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Очень успешная маркетинговая машина, предприимчивая, инновационная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Поддержка высокого уровня и спонсорство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Спортсмены, тренеры, диетологи верят в пользу добавок</a:t>
            </a:r>
          </a:p>
        </p:txBody>
      </p:sp>
    </p:spTree>
    <p:extLst>
      <p:ext uri="{BB962C8B-B14F-4D97-AF65-F5344CB8AC3E}">
        <p14:creationId xmlns:p14="http://schemas.microsoft.com/office/powerpoint/2010/main" val="2528264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2"/>
          <p:cNvSpPr txBox="1"/>
          <p:nvPr/>
        </p:nvSpPr>
        <p:spPr>
          <a:xfrm>
            <a:off x="781118" y="5003005"/>
            <a:ext cx="10231388" cy="1885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912"/>
              </a:lnSpc>
            </a:pPr>
            <a:r>
              <a:rPr lang="ru-RU" sz="3600" b="1" spc="109" dirty="0">
                <a:solidFill>
                  <a:srgbClr val="FBF6F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ВЫ ПРИНЯЛИ РЕШЕНИЕ</a:t>
            </a:r>
          </a:p>
          <a:p>
            <a:pPr algn="ctr" defTabSz="609630">
              <a:lnSpc>
                <a:spcPts val="4912"/>
              </a:lnSpc>
            </a:pPr>
            <a:r>
              <a:rPr lang="ru-RU" sz="3600" b="1" spc="109" dirty="0">
                <a:solidFill>
                  <a:srgbClr val="FBF6F3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ПРИНИМАТЬ </a:t>
            </a:r>
            <a:r>
              <a:rPr lang="ru-RU" sz="3600" b="1" spc="109" dirty="0">
                <a:solidFill>
                  <a:srgbClr val="FBF6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БАД</a:t>
            </a:r>
            <a:r>
              <a:rPr lang="ru-RU" sz="3600" b="1" spc="109" dirty="0">
                <a:solidFill>
                  <a:srgbClr val="FBF6F3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             РЕКОМЕНДУЕТ</a:t>
            </a:r>
          </a:p>
          <a:p>
            <a:pPr algn="ctr" defTabSz="609630">
              <a:lnSpc>
                <a:spcPts val="4912"/>
              </a:lnSpc>
            </a:pPr>
            <a:r>
              <a:rPr lang="ru-RU" sz="3600" b="1" spc="109" dirty="0">
                <a:solidFill>
                  <a:srgbClr val="FBF6F3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ОБРАТИТЬ ВНИМАНИЕ!</a:t>
            </a:r>
            <a:endParaRPr lang="en-US" sz="3600" b="1" spc="109" dirty="0">
              <a:solidFill>
                <a:srgbClr val="FBF6F3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159" y="298190"/>
            <a:ext cx="929312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Производитель БАД может не всегда указывать полную/достоверную информацию о составе своего продукта. Одна и та же субстанция может иметь очень большое количество различных названий </a:t>
            </a: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вводящее в заблуждение утверждение на этикетке/сайте «100% не содержит запрещенную субстанцию», «одобрено ВАДА», «ВСЯ партия была протестирована» </a:t>
            </a: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Информация о том, что БАД прошла различные исследования, которые доказывают эффективность добавки, могут быть недостоверными и не иметь научного обоснования</a:t>
            </a: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Значительное количество спортивного питания и БАД поступают в страну бесконтрольно и нелегально</a:t>
            </a: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Высокий риск нарушения антидопинговых правил</a:t>
            </a: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How to Quit Drugs Programmes - Allen Carr's Easyway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749769" y="1318705"/>
            <a:ext cx="1904996" cy="162877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3448" y="1111923"/>
            <a:ext cx="1841152" cy="204233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23774" y="1124116"/>
            <a:ext cx="1956986" cy="203014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782C32E-AF3A-41E9-85E3-E8781BD6767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627" y="5719513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92535"/>
      </p:ext>
    </p:extLst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485" y="371476"/>
            <a:ext cx="5876015" cy="1390649"/>
          </a:xfrm>
          <a:ln w="38100"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dirty="0" lang="ru-RU" sz="2400">
                <a:solidFill>
                  <a:schemeClr val="tx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Интернет-сервис для проверки наличия в лекарствах субстанций, запрещенных в спорте </a:t>
            </a:r>
            <a:r>
              <a:rPr b="1" dirty="0" lang="en-US" spc="0" sz="2400">
                <a:solidFill>
                  <a:schemeClr val="accent2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604020202020204" pitchFamily="34" typeface="Arial"/>
                <a:cs charset="0" panose="020B0604020202020204" pitchFamily="34" typeface="Arial"/>
              </a:rPr>
              <a:t>DopingCheck</a:t>
            </a:r>
            <a:br>
              <a:rPr b="1" dirty="0" lang="ru-RU" spc="0" sz="2400">
                <a:solidFill>
                  <a:schemeClr val="accent2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604020202020204" pitchFamily="34" typeface="Arial"/>
                <a:cs charset="0" panose="020B0604020202020204" pitchFamily="34" typeface="Arial"/>
              </a:rPr>
            </a:br>
            <a:endParaRPr dirty="0" lang="ru-RU" sz="2400">
              <a:solidFill>
                <a:schemeClr val="tx1"/>
              </a:solidFill>
              <a:latin charset="0" panose="020B0604020202020204" pitchFamily="34" typeface="Arial"/>
              <a:cs charset="0" panose="020B0604020202020204" pitchFamily="34"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7650" y="5219700"/>
            <a:ext cx="9145132" cy="6463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ru-RU" sz="36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Чтобы</a:t>
            </a:r>
            <a:r>
              <a:rPr b="1" dirty="0" lang="ru-RU" sz="36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 </a:t>
            </a:r>
            <a:r>
              <a:rPr b="1" dirty="0" lang="ru-RU" sz="36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604020202020204" pitchFamily="34" typeface="Arial"/>
                <a:cs charset="0" panose="020B0604020202020204" pitchFamily="34" typeface="Arial"/>
              </a:rPr>
              <a:t>узнать</a:t>
            </a:r>
            <a:r>
              <a:rPr b="1" dirty="0" lang="ru-RU" sz="36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, </a:t>
            </a:r>
            <a:r>
              <a:rPr dirty="0" lang="ru-RU" sz="36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разрешено ли лекарство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B5DE820-2829-4489-B5D1-05465647CBA4}"/>
              </a:ext>
            </a:extLst>
          </p:cNvPr>
          <p:cNvPicPr>
            <a:picLocks noChangeAspect="1"/>
          </p:cNvPicPr>
          <p:nvPr/>
        </p:nvPicPr>
        <p:blipFill>
          <a:blip cstate="print" r:embed="rId2"/>
          <a:stretch>
            <a:fillRect/>
          </a:stretch>
        </p:blipFill>
        <p:spPr>
          <a:xfrm>
            <a:off x="8191642" y="971356"/>
            <a:ext cx="3860245" cy="3486344"/>
          </a:xfrm>
          <a:prstGeom prst="rect">
            <a:avLst/>
          </a:prstGeom>
        </p:spPr>
      </p:pic>
      <p:pic>
        <p:nvPicPr>
          <p:cNvPr id="9" name="Рисунок 8"/>
          <p:cNvPicPr/>
          <p:nvPr/>
        </p:nvPicPr>
        <p:blipFill rotWithShape="1">
          <a:blip r:embed="rId3"/>
          <a:srcRect b="56" l="3" r="51" t="82"/>
          <a:stretch/>
        </p:blipFill>
        <p:spPr bwMode="auto">
          <a:xfrm>
            <a:off x="623887" y="1862334"/>
            <a:ext cx="5276850" cy="29718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C9D0765-C4DB-40FD-A481-A733DC51AF6E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4"/>
          <a:srcRect b="72" l="217" r="155"/>
          <a:stretch/>
        </p:blipFill>
        <p:spPr>
          <a:xfrm>
            <a:off x="6444261" y="971357"/>
            <a:ext cx="1248939" cy="3486344"/>
          </a:xfrm>
          <a:prstGeom prst="rect">
            <a:avLst/>
          </a:prstGeom>
        </p:spPr>
      </p:pic>
      <p:sp>
        <p:nvSpPr>
          <p:cNvPr id="11" name="Нашивка 4">
            <a:extLst>
              <a:ext uri="{FF2B5EF4-FFF2-40B4-BE49-F238E27FC236}">
                <a16:creationId xmlns:a16="http://schemas.microsoft.com/office/drawing/2014/main" id="{73A1A181-FC36-4999-B613-0924D1332BD9}"/>
              </a:ext>
            </a:extLst>
          </p:cNvPr>
          <p:cNvSpPr/>
          <p:nvPr/>
        </p:nvSpPr>
        <p:spPr>
          <a:xfrm>
            <a:off x="7778985" y="2580297"/>
            <a:ext cx="326871" cy="268462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4572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dirty="0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panose="020B0603020202020204" typeface="Trebuchet MS"/>
              <a:ea typeface="+mn-ea"/>
              <a:cs typeface="+mn-cs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5514975" y="3171825"/>
            <a:ext cx="843501" cy="12767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43C97B9-0A18-4442-99BE-1A3E076758A0}"/>
              </a:ext>
            </a:extLst>
          </p:cNvPr>
          <p:cNvPicPr>
            <a:picLocks noChangeAspect="1"/>
          </p:cNvPicPr>
          <p:nvPr/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288" y="34786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74504"/>
      </p:ext>
    </p:extLst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485" y="371476"/>
            <a:ext cx="5876015" cy="1390649"/>
          </a:xfrm>
          <a:ln w="38100"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dirty="0" lang="ru-RU" sz="2400">
                <a:solidFill>
                  <a:schemeClr val="tx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Интернет-сервис для проверки наличия в лекарствах субстанций, запрещенных в спорте </a:t>
            </a:r>
            <a:r>
              <a:rPr b="1" dirty="0" lang="en-US" spc="0" sz="2400">
                <a:solidFill>
                  <a:schemeClr val="accent2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604020202020204" pitchFamily="34" typeface="Arial"/>
                <a:cs charset="0" panose="020B0604020202020204" pitchFamily="34" typeface="Arial"/>
              </a:rPr>
              <a:t>DopingCheck</a:t>
            </a:r>
            <a:br>
              <a:rPr b="1" dirty="0" lang="ru-RU" spc="0" sz="2400">
                <a:solidFill>
                  <a:schemeClr val="accent2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604020202020204" pitchFamily="34" typeface="Arial"/>
                <a:cs charset="0" panose="020B0604020202020204" pitchFamily="34" typeface="Arial"/>
              </a:rPr>
            </a:br>
            <a:endParaRPr dirty="0" lang="ru-RU" sz="2400">
              <a:solidFill>
                <a:schemeClr val="tx1"/>
              </a:solidFill>
              <a:latin charset="0" panose="020B0604020202020204" pitchFamily="34" typeface="Arial"/>
              <a:cs charset="0" panose="020B0604020202020204" pitchFamily="34"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7650" y="5219700"/>
            <a:ext cx="9145132" cy="6463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ru-RU" sz="36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Чтобы</a:t>
            </a:r>
            <a:r>
              <a:rPr b="1" dirty="0" lang="ru-RU" sz="36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 </a:t>
            </a:r>
            <a:r>
              <a:rPr b="1" dirty="0" lang="ru-RU" sz="36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604020202020204" pitchFamily="34" typeface="Arial"/>
                <a:cs charset="0" panose="020B0604020202020204" pitchFamily="34" typeface="Arial"/>
              </a:rPr>
              <a:t>узнать</a:t>
            </a:r>
            <a:r>
              <a:rPr b="1" dirty="0" lang="ru-RU" sz="36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, </a:t>
            </a:r>
            <a:r>
              <a:rPr dirty="0" lang="ru-RU" sz="36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разрешено ли лекарство </a:t>
            </a:r>
          </a:p>
        </p:txBody>
      </p:sp>
      <p:pic>
        <p:nvPicPr>
          <p:cNvPr id="9" name="Рисунок 8"/>
          <p:cNvPicPr/>
          <p:nvPr/>
        </p:nvPicPr>
        <p:blipFill rotWithShape="1">
          <a:blip r:embed="rId2"/>
          <a:srcRect b="56" l="3" r="51" t="82"/>
          <a:stretch/>
        </p:blipFill>
        <p:spPr bwMode="auto">
          <a:xfrm>
            <a:off x="623887" y="1862334"/>
            <a:ext cx="5276850" cy="29718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C9D0765-C4DB-40FD-A481-A733DC51AF6E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3"/>
          <a:srcRect b="72" l="217" r="155"/>
          <a:stretch/>
        </p:blipFill>
        <p:spPr>
          <a:xfrm>
            <a:off x="6444261" y="971357"/>
            <a:ext cx="1248939" cy="3486344"/>
          </a:xfrm>
          <a:prstGeom prst="rect">
            <a:avLst/>
          </a:prstGeom>
        </p:spPr>
      </p:pic>
      <p:sp>
        <p:nvSpPr>
          <p:cNvPr id="11" name="Нашивка 4">
            <a:extLst>
              <a:ext uri="{FF2B5EF4-FFF2-40B4-BE49-F238E27FC236}">
                <a16:creationId xmlns:a16="http://schemas.microsoft.com/office/drawing/2014/main" id="{73A1A181-FC36-4999-B613-0924D1332BD9}"/>
              </a:ext>
            </a:extLst>
          </p:cNvPr>
          <p:cNvSpPr/>
          <p:nvPr/>
        </p:nvSpPr>
        <p:spPr>
          <a:xfrm>
            <a:off x="7729870" y="3667125"/>
            <a:ext cx="326871" cy="268462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4572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dirty="0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panose="020B0603020202020204" typeface="Trebuchet MS"/>
              <a:ea typeface="+mn-ea"/>
              <a:cs typeface="+mn-cs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5902819" y="3801356"/>
            <a:ext cx="462561" cy="3669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38E1960-A8F6-45B6-BA2C-C8AE593EBAA0}"/>
              </a:ext>
            </a:extLst>
          </p:cNvPr>
          <p:cNvPicPr>
            <a:picLocks noChangeAspect="1"/>
          </p:cNvPicPr>
          <p:nvPr/>
        </p:nvPicPr>
        <p:blipFill>
          <a:blip cstate="print" r:embed="rId4"/>
          <a:stretch>
            <a:fillRect/>
          </a:stretch>
        </p:blipFill>
        <p:spPr>
          <a:xfrm>
            <a:off x="8093411" y="1524000"/>
            <a:ext cx="4014604" cy="2633859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4D9DC93C-62C1-4EA4-9CFF-2CD146A1948E}"/>
              </a:ext>
            </a:extLst>
          </p:cNvPr>
          <p:cNvPicPr>
            <a:picLocks noChangeAspect="1"/>
          </p:cNvPicPr>
          <p:nvPr/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288" y="34786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699619"/>
      </p:ext>
    </p:extLst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485" y="371476"/>
            <a:ext cx="5876015" cy="1390649"/>
          </a:xfrm>
          <a:ln w="38100"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dirty="0" lang="ru-RU" sz="2400">
                <a:solidFill>
                  <a:schemeClr val="tx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Интернет-сервис для проверки наличия в БАД субстанций, запрещенных в спорте</a:t>
            </a:r>
            <a:br>
              <a:rPr dirty="0" lang="ru-RU" sz="2400">
                <a:solidFill>
                  <a:schemeClr val="tx1"/>
                </a:solidFill>
                <a:latin charset="0" panose="020B0604020202020204" pitchFamily="34" typeface="Arial"/>
                <a:cs charset="0" panose="020B0604020202020204" pitchFamily="34" typeface="Arial"/>
              </a:rPr>
            </a:br>
            <a:r>
              <a:rPr b="1" dirty="0" lang="en-US" spc="0" sz="2400">
                <a:solidFill>
                  <a:schemeClr val="accent2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604020202020204" pitchFamily="34" typeface="Arial"/>
                <a:cs charset="0" panose="020B0604020202020204" pitchFamily="34" typeface="Arial"/>
              </a:rPr>
              <a:t>Informed-sport</a:t>
            </a:r>
            <a:br>
              <a:rPr b="1" dirty="0" lang="ru-RU" spc="0" sz="2400">
                <a:solidFill>
                  <a:schemeClr val="accent2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604020202020204" pitchFamily="34" typeface="Arial"/>
                <a:cs charset="0" panose="020B0604020202020204" pitchFamily="34" typeface="Arial"/>
              </a:rPr>
            </a:br>
            <a:endParaRPr dirty="0" lang="ru-RU" sz="2400">
              <a:solidFill>
                <a:schemeClr val="tx1"/>
              </a:solidFill>
              <a:latin charset="0" panose="020B0604020202020204" pitchFamily="34" typeface="Arial"/>
              <a:cs charset="0" panose="020B0604020202020204" pitchFamily="34"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7650" y="5219700"/>
            <a:ext cx="9679060" cy="6463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ru-RU" sz="36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Для проверки </a:t>
            </a:r>
            <a:r>
              <a:rPr b="1" dirty="0" lang="ru-RU" sz="36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604020202020204" pitchFamily="34" typeface="Arial"/>
                <a:cs charset="0" panose="020B0604020202020204" pitchFamily="34" typeface="Arial"/>
              </a:rPr>
              <a:t>БАД</a:t>
            </a:r>
            <a:r>
              <a:rPr dirty="0" lang="ru-RU" sz="36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 и </a:t>
            </a:r>
            <a:r>
              <a:rPr b="1" dirty="0" lang="ru-RU" sz="36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604020202020204" pitchFamily="34" typeface="Arial"/>
                <a:cs charset="0" panose="020B0604020202020204" pitchFamily="34" typeface="Arial"/>
              </a:rPr>
              <a:t>спортивного питания</a:t>
            </a:r>
          </a:p>
        </p:txBody>
      </p:sp>
      <p:pic>
        <p:nvPicPr>
          <p:cNvPr id="9" name="Рисунок 8"/>
          <p:cNvPicPr/>
          <p:nvPr/>
        </p:nvPicPr>
        <p:blipFill rotWithShape="1">
          <a:blip r:embed="rId2"/>
          <a:srcRect b="56" l="3" r="51" t="82"/>
          <a:stretch/>
        </p:blipFill>
        <p:spPr bwMode="auto">
          <a:xfrm>
            <a:off x="623887" y="1862334"/>
            <a:ext cx="5276850" cy="29718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C9D0765-C4DB-40FD-A481-A733DC51AF6E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3"/>
          <a:srcRect b="72" l="217" r="155"/>
          <a:stretch/>
        </p:blipFill>
        <p:spPr>
          <a:xfrm>
            <a:off x="6444261" y="971357"/>
            <a:ext cx="1248939" cy="3486344"/>
          </a:xfrm>
          <a:prstGeom prst="rect">
            <a:avLst/>
          </a:prstGeom>
        </p:spPr>
      </p:pic>
      <p:sp>
        <p:nvSpPr>
          <p:cNvPr id="11" name="Нашивка 4">
            <a:extLst>
              <a:ext uri="{FF2B5EF4-FFF2-40B4-BE49-F238E27FC236}">
                <a16:creationId xmlns:a16="http://schemas.microsoft.com/office/drawing/2014/main" id="{73A1A181-FC36-4999-B613-0924D1332BD9}"/>
              </a:ext>
            </a:extLst>
          </p:cNvPr>
          <p:cNvSpPr/>
          <p:nvPr/>
        </p:nvSpPr>
        <p:spPr>
          <a:xfrm>
            <a:off x="7729870" y="3667125"/>
            <a:ext cx="326871" cy="268462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4572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dirty="0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panose="020B0603020202020204" typeface="Trebuchet MS"/>
              <a:ea typeface="+mn-ea"/>
              <a:cs typeface="+mn-cs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5902819" y="3801356"/>
            <a:ext cx="462561" cy="3669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38E1960-A8F6-45B6-BA2C-C8AE593EBAA0}"/>
              </a:ext>
            </a:extLst>
          </p:cNvPr>
          <p:cNvPicPr>
            <a:picLocks noChangeAspect="1"/>
          </p:cNvPicPr>
          <p:nvPr/>
        </p:nvPicPr>
        <p:blipFill>
          <a:blip cstate="print" r:embed="rId4"/>
          <a:stretch>
            <a:fillRect/>
          </a:stretch>
        </p:blipFill>
        <p:spPr>
          <a:xfrm>
            <a:off x="8093411" y="1524000"/>
            <a:ext cx="4014604" cy="2633859"/>
          </a:xfrm>
          <a:prstGeom prst="rect">
            <a:avLst/>
          </a:prstGeom>
        </p:spPr>
      </p:pic>
      <p:sp>
        <p:nvSpPr>
          <p:cNvPr id="14" name="Нашивка 4">
            <a:extLst>
              <a:ext uri="{FF2B5EF4-FFF2-40B4-BE49-F238E27FC236}">
                <a16:creationId xmlns:a16="http://schemas.microsoft.com/office/drawing/2014/main" id="{73A1A181-FC36-4999-B613-0924D1332BD9}"/>
              </a:ext>
            </a:extLst>
          </p:cNvPr>
          <p:cNvSpPr/>
          <p:nvPr/>
        </p:nvSpPr>
        <p:spPr>
          <a:xfrm rot="5400000">
            <a:off x="11159624" y="1130646"/>
            <a:ext cx="326871" cy="268462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4572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dirty="0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panose="020B0603020202020204" typeface="Trebuchet MS"/>
              <a:ea typeface="+mn-ea"/>
              <a:cs typeface="+mn-cs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0664982" y="1593411"/>
            <a:ext cx="1443033" cy="23421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A384ED4D-E0B1-410F-A002-00A7B85572E1}"/>
              </a:ext>
            </a:extLst>
          </p:cNvPr>
          <p:cNvPicPr>
            <a:picLocks noChangeAspect="1"/>
          </p:cNvPicPr>
          <p:nvPr/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288" y="34786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407754"/>
      </p:ext>
    </p:extLst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73736" y="1085551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95" l="11" r="37" t="9"/>
          <a:stretch/>
        </p:blipFill>
        <p:spPr>
          <a:xfrm>
            <a:off x="4059936" y="1800075"/>
            <a:ext cx="5281525" cy="192282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9697" y="409321"/>
            <a:ext cx="1141764" cy="113343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6488" y="1648249"/>
            <a:ext cx="2314165" cy="45752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7989" y="167652"/>
            <a:ext cx="7213513" cy="1200329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txBody>
          <a:bodyPr rtlCol="0" wrap="square">
            <a:spAutoFit/>
          </a:bodyPr>
          <a:lstStyle/>
          <a:p>
            <a:r>
              <a:rPr b="1" dirty="0" lang="ru-RU" sz="2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604020202020204" pitchFamily="34" typeface="Arial"/>
                <a:cs charset="0" panose="020B0604020202020204" pitchFamily="34" typeface="Arial"/>
              </a:rPr>
              <a:t>Простая функция поиска по брендам, продуктам и партиям</a:t>
            </a:r>
            <a:r>
              <a:rPr b="1" dirty="0" lang="en-US" sz="2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604020202020204" pitchFamily="34" typeface="Arial"/>
                <a:cs charset="0" panose="020B0604020202020204" pitchFamily="34" typeface="Arial"/>
              </a:rPr>
              <a:t> </a:t>
            </a:r>
            <a:r>
              <a:rPr b="1" dirty="0" lang="ru-RU" sz="2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604020202020204" pitchFamily="34" typeface="Arial"/>
                <a:cs charset="0" panose="020B0604020202020204" pitchFamily="34" typeface="Arial"/>
              </a:rPr>
              <a:t>жизненно необходима для должной осмотрительности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/>
          <a:srcRect b="18" l="49" r="1" t="58"/>
          <a:stretch/>
        </p:blipFill>
        <p:spPr>
          <a:xfrm>
            <a:off x="4059936" y="3846516"/>
            <a:ext cx="5281525" cy="237695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6"/>
          <a:srcRect b="91" l="53" r="18" t="34"/>
          <a:stretch/>
        </p:blipFill>
        <p:spPr>
          <a:xfrm>
            <a:off x="173737" y="4709160"/>
            <a:ext cx="3755930" cy="134315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7"/>
          <a:srcRect b="5" l="33" r="31" t="2"/>
          <a:stretch/>
        </p:blipFill>
        <p:spPr>
          <a:xfrm>
            <a:off x="247989" y="1800075"/>
            <a:ext cx="3645877" cy="19228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Прямоугольник 12"/>
          <p:cNvSpPr/>
          <p:nvPr/>
        </p:nvSpPr>
        <p:spPr>
          <a:xfrm>
            <a:off x="1088136" y="3989038"/>
            <a:ext cx="1600200" cy="369332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dirty="0" lang="en-US">
                <a:solidFill>
                  <a:srgbClr val="000000"/>
                </a:solidFill>
                <a:latin typeface="Titillium Web"/>
              </a:rPr>
              <a:t>L0203-B</a:t>
            </a:r>
            <a:endParaRPr dirty="0"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610831" y="4358370"/>
            <a:ext cx="769913" cy="6169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26881" y="350714"/>
            <a:ext cx="1084468" cy="108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16988"/>
      </p:ext>
    </p:extLst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650" y="268251"/>
            <a:ext cx="5248275" cy="1057275"/>
          </a:xfrm>
          <a:ln w="38100"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dirty="0" lang="ru-RU" sz="2400">
                <a:solidFill>
                  <a:schemeClr val="tx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Проконсультируйся по безопасному применению спортивного питания и лекарств </a:t>
            </a:r>
            <a:r>
              <a:rPr b="1" dirty="0" lang="ru-RU" sz="2400">
                <a:solidFill>
                  <a:schemeClr val="accent2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604020202020204" pitchFamily="34" typeface="Arial"/>
                <a:cs charset="0" panose="020B0604020202020204" pitchFamily="34" typeface="Arial"/>
              </a:rPr>
              <a:t>ЗАДАТЬ ВОПРОС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7650" y="5219700"/>
            <a:ext cx="9145132" cy="6463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ru-RU" sz="36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Чтобы</a:t>
            </a:r>
            <a:r>
              <a:rPr b="1" dirty="0" lang="ru-RU" sz="36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 </a:t>
            </a:r>
            <a:r>
              <a:rPr b="1" dirty="0" lang="ru-RU" sz="36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604020202020204" pitchFamily="34" typeface="Arial"/>
                <a:cs charset="0" panose="020B0604020202020204" pitchFamily="34" typeface="Arial"/>
              </a:rPr>
              <a:t>узнать</a:t>
            </a:r>
            <a:r>
              <a:rPr b="1" dirty="0" lang="ru-RU" sz="36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, </a:t>
            </a:r>
            <a:r>
              <a:rPr dirty="0" lang="ru-RU" sz="36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разрешено ли лекарство </a:t>
            </a:r>
          </a:p>
        </p:txBody>
      </p:sp>
      <p:pic>
        <p:nvPicPr>
          <p:cNvPr id="12" name="Рисунок 11"/>
          <p:cNvPicPr/>
          <p:nvPr/>
        </p:nvPicPr>
        <p:blipFill rotWithShape="1">
          <a:blip r:embed="rId2"/>
          <a:srcRect b="28" l="23" r="41" t="88"/>
          <a:stretch/>
        </p:blipFill>
        <p:spPr bwMode="auto">
          <a:xfrm>
            <a:off x="316230" y="1859279"/>
            <a:ext cx="5093970" cy="24464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B5D971A2-362A-4F0B-92B1-C5A7810749C4}"/>
              </a:ext>
            </a:extLst>
          </p:cNvPr>
          <p:cNvPicPr>
            <a:picLocks noChangeAspect="1"/>
          </p:cNvPicPr>
          <p:nvPr/>
        </p:nvPicPr>
        <p:blipFill>
          <a:blip cstate="print" r:embed="rId3"/>
          <a:stretch>
            <a:fillRect/>
          </a:stretch>
        </p:blipFill>
        <p:spPr>
          <a:xfrm>
            <a:off x="6266566" y="372783"/>
            <a:ext cx="5481652" cy="3932909"/>
          </a:xfrm>
          <a:prstGeom prst="rect">
            <a:avLst/>
          </a:prstGeom>
        </p:spPr>
      </p:pic>
      <p:cxnSp>
        <p:nvCxnSpPr>
          <p:cNvPr id="26" name="Прямая со стрелкой 25"/>
          <p:cNvCxnSpPr/>
          <p:nvPr/>
        </p:nvCxnSpPr>
        <p:spPr>
          <a:xfrm flipH="1">
            <a:off x="1295401" y="1466850"/>
            <a:ext cx="1076324" cy="1066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A3F2134-483C-486A-A9B4-6E009DF6A46C}"/>
              </a:ext>
            </a:extLst>
          </p:cNvPr>
          <p:cNvPicPr>
            <a:picLocks noChangeAspect="1"/>
          </p:cNvPicPr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227" y="6041633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115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id="{AA021E2F-5E0B-4FA1-9466-B0BA2A0C5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0893" y="2522559"/>
            <a:ext cx="3733013" cy="337912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www.nada.by</a:t>
            </a:r>
            <a:endParaRPr lang="x-none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x-none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6323" y="1387106"/>
            <a:ext cx="7552946" cy="341632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Спортсмены принимают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на свой страх и риск! 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Значительная часть положительных результатов допинг-контроля является следствием использования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БАД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Применение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может привести к дисквалификации до 4 лет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D674927-AFBA-4240-A9B2-E08ED67580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49" y="1232451"/>
            <a:ext cx="3105278" cy="79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959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269F27A-F4AB-4E19-8B10-79B1D631C6B5}"/>
              </a:ext>
            </a:extLst>
          </p:cNvPr>
          <p:cNvSpPr/>
          <p:nvPr/>
        </p:nvSpPr>
        <p:spPr>
          <a:xfrm>
            <a:off x="535122" y="246144"/>
            <a:ext cx="7690104" cy="3785652"/>
          </a:xfrm>
          <a:prstGeom prst="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Биологически активные добавки к пище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(БАД) </a:t>
            </a: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lang="be-BY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продукты,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содержащие пищевые и (или) биологически активные вещества (их концентраты) природного происхождения или идентичные им вещества искусственного происхождения, предназначенные для употребления внутрь или введения в состав пищевых продуктов с целью обогащения рациона питания человека и не являющиеся единственным источником пищи или диетическим питанием. </a:t>
            </a:r>
            <a:r>
              <a:rPr lang="be-BY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36197" y="4202166"/>
            <a:ext cx="7013447" cy="1938992"/>
          </a:xfrm>
          <a:prstGeom prst="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ЗАГРЯЗНЕННЫЙ ПРОДУКТ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продукт, содержащий запрещенную субстанцию, которая не указана на этикетке продукта или в информации, которую можно получить путем надлежащего поиска в интернете.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306C4B4-1A5C-490F-A320-90DE261796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288" y="34786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40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6344" y="179138"/>
            <a:ext cx="8275320" cy="1200329"/>
          </a:xfrm>
          <a:prstGeom prst="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Подавляющее большинство спортсменов используют спортивное питание для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улучшения работоспособности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повышения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результативности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 восстановления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" y="5504688"/>
            <a:ext cx="61742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Строгая ответственность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4040" y="1461763"/>
            <a:ext cx="2211599" cy="294228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93192" y="1605508"/>
            <a:ext cx="81838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 СТРОГОЙ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ОТВЕТСВЕННОСТИ</a:t>
            </a:r>
            <a:r>
              <a:rPr lang="ru-RU" sz="2000" dirty="0">
                <a:solidFill>
                  <a:srgbClr val="3465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означает, что персональной обязанностью спортсменов является недопущение попадания запрещенной субстанции в их организм. Спортсмены несут ответственность за любую запрещенную субстанцию, или ее метаболиты, или маркеры, обнаруженные во взятых у них пробах. 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является нарушением антидопинговых правил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независимо от того, использовал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ли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спортсмен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запрещенную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субстанцию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реднамеренно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непреднамеренно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роявил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ли он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халатнос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ть или виноват иным образом.</a:t>
            </a:r>
          </a:p>
          <a:p>
            <a:endParaRPr lang="ru-RU" dirty="0">
              <a:solidFill>
                <a:srgbClr val="3465A4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BD2E689-A2E2-43E2-BB7E-15EA8CDF63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288" y="34786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377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35245" y="105947"/>
            <a:ext cx="5307100" cy="1015663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Нет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гарантии, что БАД не содержит запрещенную субстанцию, даже если она пройдет проверку качества.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934" y="613779"/>
            <a:ext cx="4868120" cy="37537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669030" y="5619949"/>
            <a:ext cx="48640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www.antidoping.by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35245" y="1231272"/>
            <a:ext cx="5307100" cy="3531187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 базе УЗ «Национальная антидопинговая лаборатория» в 2013 году были разработаны и внедрены в практику методики позволяющие проводить «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vitro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анализ БАД и специализированной пищевой продукции для питания спортсменов в виде твердых, жидких или мягких форм на предмет обнаружения запрещенных в спорте субстанций (анаболические стероиды, диуретики и стимуляторы).</a:t>
            </a:r>
          </a:p>
        </p:txBody>
      </p:sp>
    </p:spTree>
    <p:extLst>
      <p:ext uri="{BB962C8B-B14F-4D97-AF65-F5344CB8AC3E}">
        <p14:creationId xmlns:p14="http://schemas.microsoft.com/office/powerpoint/2010/main" val="3601937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0392" y="5513832"/>
            <a:ext cx="57849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РИСК</a:t>
            </a: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применения БАД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68680" y="380297"/>
            <a:ext cx="9705768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ТРИ РАСПРОСТРАНЕННЫЕ ПРИЧИНЫ ЗАГРЯЗНЕНИЯ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БАД ЗАПРЕЩЕННЫМИ СУБСТАНЦИЯМИ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8680" y="1255573"/>
            <a:ext cx="9588254" cy="4095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СЫРЬЕ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загрязнение в начале производственного процесса – растительные ингредиенты с запрещенными субстанциями природного происхождения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ПЕРЕКРЕСТНОЕ ЗАГРЯЗНЕНИЕ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низкий уровень контроля качества во время производства, БАД может быть случайно загрязнена другими запрещенными субстанциями, произведенными на том же заводе</a:t>
            </a:r>
          </a:p>
          <a:p>
            <a:pPr lvl="0">
              <a:lnSpc>
                <a:spcPct val="80000"/>
              </a:lnSpc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ЗАМЕНА ОДНОГО ВЕЩЕСТВА ДРУГИМ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продукты с добавлением запрещенных субстанций</a:t>
            </a:r>
          </a:p>
          <a:p>
            <a:pPr lvl="0">
              <a:lnSpc>
                <a:spcPct val="80000"/>
              </a:lnSpc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DDBDCF0-F6BE-4B3B-919C-78EF6DD09F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288" y="34786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268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72631" y="5757574"/>
            <a:ext cx="10113264" cy="82296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демонстрирующие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доказательства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загрязнения субстанциями, запрещенными в спорте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6622" y="1129387"/>
            <a:ext cx="671857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</a:pPr>
            <a:r>
              <a:rPr lang="en-US" sz="2000" b="1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2000 - 2001 – Европа</a:t>
            </a:r>
          </a:p>
          <a:p>
            <a:pPr lvl="0" algn="just">
              <a:lnSpc>
                <a:spcPct val="90000"/>
              </a:lnSpc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94 из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исследованных БАД, реализуемых в 13 странах Европы, 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14,8%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содержали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незадекларированные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анаболические андрогенные </a:t>
            </a:r>
            <a:r>
              <a:rPr lang="en-US" sz="2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стероиды</a:t>
            </a:r>
            <a:r>
              <a:rPr lang="ru-RU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Институт Биохимии, Кельн, Германия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lnSpc>
                <a:spcPct val="9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</a:pPr>
            <a:r>
              <a:rPr lang="en-US" sz="2000" b="1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2007 – США</a:t>
            </a:r>
          </a:p>
          <a:p>
            <a:pPr lvl="0" algn="just">
              <a:lnSpc>
                <a:spcPct val="90000"/>
              </a:lnSpc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проверены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58 добавок (приобретенных в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магазинах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Интернете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из них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содержали запрещенны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стероиды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11%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содержали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запрещенные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стимуляторы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(NFL Sport Science)</a:t>
            </a:r>
          </a:p>
        </p:txBody>
      </p:sp>
      <p:sp>
        <p:nvSpPr>
          <p:cNvPr id="15" name="Текст 5"/>
          <p:cNvSpPr txBox="1">
            <a:spLocks noGrp="1"/>
          </p:cNvSpPr>
          <p:nvPr>
            <p:ph type="body" idx="4294967295"/>
          </p:nvPr>
        </p:nvSpPr>
        <p:spPr>
          <a:xfrm>
            <a:off x="8232239" y="1186864"/>
            <a:ext cx="2841628" cy="3024367"/>
          </a:xfrm>
          <a:ln w="28575"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</a:pP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Исследование МОК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«И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634 протестированных образцов 94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14,8%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содержали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субстанции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 указанные на этикетках, которые могли бы привести к положительному результату допинг-теста. Из этих 94 образцов 23 содержали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(структурные элементы),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как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нандролона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так и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тестостерона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64 содержали только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тестостерон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7 содержали только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нандролон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7342" y="299365"/>
            <a:ext cx="1471422" cy="681759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069E0AC-1F2B-417D-AF06-3586D62079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32" y="299365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958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09" y="1233882"/>
            <a:ext cx="7632854" cy="410906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2535" y="122050"/>
            <a:ext cx="944613" cy="944613"/>
          </a:xfrm>
          <a:prstGeom prst="rect">
            <a:avLst/>
          </a:prstGeom>
        </p:spPr>
      </p:pic>
      <p:sp>
        <p:nvSpPr>
          <p:cNvPr id="5" name="Текст 3"/>
          <p:cNvSpPr txBox="1">
            <a:spLocks/>
          </p:cNvSpPr>
          <p:nvPr/>
        </p:nvSpPr>
        <p:spPr>
          <a:xfrm>
            <a:off x="8569771" y="1233882"/>
            <a:ext cx="2630143" cy="4601690"/>
          </a:xfrm>
          <a:prstGeom prst="rect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Исследование LGC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2013 год: информация о продукции: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продукция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проверяется на допинг в независимой лаборатории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...строгий контроль гарантирует, что все продукты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содержат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допинг и безопасны для использования на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соревновани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ях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любо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уровн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я»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...анализы, проведенные независимой лабораторией показывают, что продукты не содержат ДГЭА, тестостерона, надролона...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D9BE515-46E3-4B80-B8B7-1CA83B578C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723" y="372564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501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694097"/>
              </p:ext>
            </p:extLst>
          </p:nvPr>
        </p:nvGraphicFramePr>
        <p:xfrm>
          <a:off x="2439406" y="1145179"/>
          <a:ext cx="8128000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5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8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Статистика анализов образцов БАД и СПППС в УЗ «Национальная антидопинговая лаборатория» за 2014-2019 г.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Проанализировано</a:t>
                      </a:r>
                      <a:r>
                        <a:rPr lang="ru-RU" baseline="0" dirty="0"/>
                        <a:t> за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Положительные случаи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Процент от общего количества,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2014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2015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2016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2017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2018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2019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Итого: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026" name="Picture 2" descr="National Anti-Doping Laborato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42" y="221857"/>
            <a:ext cx="2556032" cy="68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585BFF2-2496-4C9E-B143-FFCFF74338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288" y="34786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687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ational Anti-Doping Laborato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42" y="221857"/>
            <a:ext cx="2556032" cy="68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2246874" y="708539"/>
            <a:ext cx="8513064" cy="8150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Статистика анализов образцов БАД и СПППС в </a:t>
            </a:r>
          </a:p>
          <a:p>
            <a:pPr algn="ctr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УЗ «Национальная антидопинговая лаборатория» за 2014-2019 г.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861181"/>
              </p:ext>
            </p:extLst>
          </p:nvPr>
        </p:nvGraphicFramePr>
        <p:xfrm>
          <a:off x="425512" y="1634463"/>
          <a:ext cx="4762123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71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Наиболее часто встречающиеся соединения при анализе образцов БАД и СПППС: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459">
                <a:tc>
                  <a:txBody>
                    <a:bodyPr/>
                    <a:lstStyle/>
                    <a:p>
                      <a:r>
                        <a:rPr lang="ru-RU" sz="1600" b="1" dirty="0" err="1"/>
                        <a:t>Метандиенон</a:t>
                      </a:r>
                      <a:r>
                        <a:rPr lang="ru-RU" sz="1600" dirty="0"/>
                        <a:t> – </a:t>
                      </a:r>
                      <a:r>
                        <a:rPr lang="ru-RU" sz="1600" b="1" dirty="0"/>
                        <a:t>16</a:t>
                      </a:r>
                      <a:r>
                        <a:rPr lang="ru-RU" sz="1600" dirty="0"/>
                        <a:t> положительных случаев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4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/>
                        <a:t>Туринабол</a:t>
                      </a:r>
                      <a:r>
                        <a:rPr lang="ru-RU" sz="1600" dirty="0"/>
                        <a:t> – </a:t>
                      </a:r>
                      <a:r>
                        <a:rPr lang="ru-RU" sz="1600" b="1" dirty="0"/>
                        <a:t>10</a:t>
                      </a:r>
                      <a:r>
                        <a:rPr lang="ru-RU" sz="1600" dirty="0"/>
                        <a:t> положительных случаев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4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/>
                        <a:t>Дегидроэпиадростерон</a:t>
                      </a:r>
                      <a:r>
                        <a:rPr lang="ru-RU" sz="1600" dirty="0"/>
                        <a:t> – </a:t>
                      </a:r>
                      <a:r>
                        <a:rPr lang="ru-RU" sz="1600" b="1" dirty="0"/>
                        <a:t>5</a:t>
                      </a:r>
                      <a:r>
                        <a:rPr lang="ru-RU" sz="1600" dirty="0"/>
                        <a:t> положительных случаев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4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/>
                        <a:t>Метилтестостерон</a:t>
                      </a:r>
                      <a:r>
                        <a:rPr lang="ru-RU" sz="1600" dirty="0"/>
                        <a:t> – </a:t>
                      </a:r>
                      <a:r>
                        <a:rPr lang="ru-RU" sz="1600" b="1" dirty="0"/>
                        <a:t>5</a:t>
                      </a:r>
                      <a:r>
                        <a:rPr lang="ru-RU" sz="1600" dirty="0"/>
                        <a:t> положительных случаев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4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/>
                        <a:t>Тетрагидроканнабинол</a:t>
                      </a:r>
                      <a:r>
                        <a:rPr lang="ru-RU" sz="1600" dirty="0"/>
                        <a:t> – </a:t>
                      </a:r>
                      <a:r>
                        <a:rPr lang="ru-RU" sz="1600" b="1" dirty="0"/>
                        <a:t>5</a:t>
                      </a:r>
                      <a:r>
                        <a:rPr lang="ru-RU" sz="1600" dirty="0"/>
                        <a:t> положительных случаев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713234"/>
              </p:ext>
            </p:extLst>
          </p:nvPr>
        </p:nvGraphicFramePr>
        <p:xfrm>
          <a:off x="5605709" y="1634463"/>
          <a:ext cx="6136636" cy="4341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8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8141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Примеры других</a:t>
                      </a:r>
                      <a:r>
                        <a:rPr lang="ru-RU" baseline="0" dirty="0"/>
                        <a:t> соединений, обнаруженных в образцах: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301"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Болдион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</a:t>
                      </a:r>
                      <a:r>
                        <a:rPr lang="el-GR" dirty="0"/>
                        <a:t>α</a:t>
                      </a:r>
                      <a:r>
                        <a:rPr lang="ru-RU" dirty="0"/>
                        <a:t>-андростан-3</a:t>
                      </a:r>
                      <a:r>
                        <a:rPr lang="el-GR" dirty="0"/>
                        <a:t>β</a:t>
                      </a:r>
                      <a:r>
                        <a:rPr lang="ru-RU" dirty="0"/>
                        <a:t>,17</a:t>
                      </a:r>
                      <a:r>
                        <a:rPr lang="el-GR" dirty="0"/>
                        <a:t>β</a:t>
                      </a:r>
                      <a:r>
                        <a:rPr lang="ru-RU" dirty="0"/>
                        <a:t>-</a:t>
                      </a:r>
                      <a:r>
                        <a:rPr lang="ru-RU" dirty="0" err="1"/>
                        <a:t>диол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301"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Гидрохлортиазид</a:t>
                      </a:r>
                      <a:r>
                        <a:rPr lang="ru-RU" baseline="0" dirty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4-андростен-3,17-дион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301"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Кленбутерол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Тестостерон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301"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Оксиметолон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Оксандролон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301"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Тамоксифен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Форместан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301"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Станозолол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4-андростен-3,6,17-трион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301"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Метилдинолон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Лигандрол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301"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Остарин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1,4-андростадиен-3,17-дион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301"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Триметазидин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17</a:t>
                      </a:r>
                      <a:r>
                        <a:rPr lang="el-GR" dirty="0"/>
                        <a:t>α</a:t>
                      </a:r>
                      <a:r>
                        <a:rPr lang="ru-RU" dirty="0"/>
                        <a:t>-</a:t>
                      </a:r>
                      <a:r>
                        <a:rPr lang="ru-RU" dirty="0" err="1"/>
                        <a:t>метилтестостерон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301"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Метилгексанамин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Метастерон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D674347-4504-4722-9A66-2087514A99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288" y="34786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62238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Другая 14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029676"/>
      </a:accent1>
      <a:accent2>
        <a:srgbClr val="71FDDE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15180</TotalTime>
  <Words>1337</Words>
  <Application>Microsoft Office PowerPoint</Application>
  <PresentationFormat>Широкоэкранный</PresentationFormat>
  <Paragraphs>158</Paragraphs>
  <Slides>19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30" baseType="lpstr">
      <vt:lpstr>Microsoft JhengHei</vt:lpstr>
      <vt:lpstr>Arial</vt:lpstr>
      <vt:lpstr>Calibri</vt:lpstr>
      <vt:lpstr>Calibri Light</vt:lpstr>
      <vt:lpstr>Liberation Serif</vt:lpstr>
      <vt:lpstr>Segoe UI</vt:lpstr>
      <vt:lpstr>Tahoma</vt:lpstr>
      <vt:lpstr>Titillium Web</vt:lpstr>
      <vt:lpstr>Trebuchet MS</vt:lpstr>
      <vt:lpstr>Wingdings</vt:lpstr>
      <vt:lpstr>Ретро</vt:lpstr>
      <vt:lpstr>ОБРАЗОВАТЕЛЬНАЯ ПРОГРАММА</vt:lpstr>
      <vt:lpstr>Презентация PowerPoint</vt:lpstr>
      <vt:lpstr>Презентация PowerPoint</vt:lpstr>
      <vt:lpstr>Презентация PowerPoint</vt:lpstr>
      <vt:lpstr>Презентация PowerPoint</vt:lpstr>
      <vt:lpstr>Исследования демонстрирующие доказательства загрязнения субстанциями, запрещенными в спорте</vt:lpstr>
      <vt:lpstr>Презентация PowerPoint</vt:lpstr>
      <vt:lpstr>Презентация PowerPoint</vt:lpstr>
      <vt:lpstr>Презентация PowerPoint</vt:lpstr>
      <vt:lpstr>Непреднамеренный допинг</vt:lpstr>
      <vt:lpstr>Непреднамеренный допинг</vt:lpstr>
      <vt:lpstr>МАСШТАБ ПРОИЗВОДСТВА / МАРКЕТИНГ</vt:lpstr>
      <vt:lpstr>Презентация PowerPoint</vt:lpstr>
      <vt:lpstr>Интернет-сервис для проверки наличия в лекарствах субстанций, запрещенных в спорте DopingCheck </vt:lpstr>
      <vt:lpstr>Интернет-сервис для проверки наличия в лекарствах субстанций, запрещенных в спорте DopingCheck </vt:lpstr>
      <vt:lpstr>Интернет-сервис для проверки наличия в БАД субстанций, запрещенных в спорте Informed-sport </vt:lpstr>
      <vt:lpstr>Презентация PowerPoint</vt:lpstr>
      <vt:lpstr>Проконсультируйся по безопасному применению спортивного питания и лекарств ЗАДАТЬ ВОПРОС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</dc:title>
  <dc:creator>User</dc:creator>
  <cp:lastModifiedBy>HP4</cp:lastModifiedBy>
  <cp:revision>175</cp:revision>
  <dcterms:created xsi:type="dcterms:W3CDTF">2021-02-24T10:47:37Z</dcterms:created>
  <dcterms:modified xsi:type="dcterms:W3CDTF">2025-09-02T11:44:56Z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656248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S10.9.0</vt:lpwstr>
  </property>
</Properties>
</file>