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9" r:id="rId3"/>
    <p:sldId id="271" r:id="rId4"/>
    <p:sldId id="272" r:id="rId5"/>
    <p:sldId id="275" r:id="rId6"/>
    <p:sldId id="276" r:id="rId7"/>
    <p:sldId id="277" r:id="rId8"/>
    <p:sldId id="282" r:id="rId9"/>
    <p:sldId id="279" r:id="rId10"/>
    <p:sldId id="283" r:id="rId11"/>
    <p:sldId id="281" r:id="rId12"/>
    <p:sldId id="268"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DC2F27-EE77-4FE9-9628-29C94BA21B2D}" type="datetimeFigureOut">
              <a:rPr lang="ru-RU" smtClean="0"/>
              <a:t>02.09.2025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776129-2DAA-481E-B11C-00391B7FF88B}" type="slidenum">
              <a:rPr lang="ru-RU" smtClean="0"/>
              <a:t>‹#›</a:t>
            </a:fld>
            <a:endParaRPr lang="ru-RU"/>
          </a:p>
        </p:txBody>
      </p:sp>
    </p:spTree>
    <p:extLst>
      <p:ext uri="{BB962C8B-B14F-4D97-AF65-F5344CB8AC3E}">
        <p14:creationId xmlns:p14="http://schemas.microsoft.com/office/powerpoint/2010/main" val="3965917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99776129-2DAA-481E-B11C-00391B7FF88B}" type="slidenum">
              <a:rPr lang="ru-RU" smtClean="0"/>
              <a:t>2</a:t>
            </a:fld>
            <a:endParaRPr lang="ru-RU"/>
          </a:p>
        </p:txBody>
      </p:sp>
    </p:spTree>
    <p:extLst>
      <p:ext uri="{BB962C8B-B14F-4D97-AF65-F5344CB8AC3E}">
        <p14:creationId xmlns:p14="http://schemas.microsoft.com/office/powerpoint/2010/main" val="835061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C1AFF9-D021-42D7-B27A-52680E513B14}" type="slidenum">
              <a:rPr lang="ru-RU" smtClean="0"/>
              <a:t>9</a:t>
            </a:fld>
            <a:endParaRPr lang="ru-RU"/>
          </a:p>
        </p:txBody>
      </p:sp>
    </p:spTree>
    <p:extLst>
      <p:ext uri="{BB962C8B-B14F-4D97-AF65-F5344CB8AC3E}">
        <p14:creationId xmlns:p14="http://schemas.microsoft.com/office/powerpoint/2010/main" val="3401713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106692" tIns="53346" rIns="106692" bIns="53346">
            <a:normAutofit/>
          </a:bodyPr>
          <a:lstStyle/>
          <a:p>
            <a:endParaRPr/>
          </a:p>
        </p:txBody>
      </p:sp>
    </p:spTree>
    <p:extLst>
      <p:ext uri="{BB962C8B-B14F-4D97-AF65-F5344CB8AC3E}">
        <p14:creationId xmlns:p14="http://schemas.microsoft.com/office/powerpoint/2010/main" val="2606498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B92F026-E2D3-4510-ADE7-3E0F59AE6D7F}" type="datetimeFigureOut">
              <a:rPr lang="x-none" smtClean="0"/>
              <a:pPr/>
              <a:t>02.09.2025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982B4D2C-8C2E-4C98-8AD9-7F564915B7C9}" type="slidenum">
              <a:rPr lang="x-none" smtClean="0"/>
              <a:pPr/>
              <a:t>‹#›</a:t>
            </a:fld>
            <a:endParaRPr lang="x-non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9187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B92F026-E2D3-4510-ADE7-3E0F59AE6D7F}" type="datetimeFigureOut">
              <a:rPr lang="x-none" smtClean="0"/>
              <a:pPr/>
              <a:t>02.09.2025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982B4D2C-8C2E-4C98-8AD9-7F564915B7C9}" type="slidenum">
              <a:rPr lang="x-none" smtClean="0"/>
              <a:pPr/>
              <a:t>‹#›</a:t>
            </a:fld>
            <a:endParaRPr lang="x-none"/>
          </a:p>
        </p:txBody>
      </p:sp>
    </p:spTree>
    <p:extLst>
      <p:ext uri="{BB962C8B-B14F-4D97-AF65-F5344CB8AC3E}">
        <p14:creationId xmlns:p14="http://schemas.microsoft.com/office/powerpoint/2010/main" val="19893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B92F026-E2D3-4510-ADE7-3E0F59AE6D7F}" type="datetimeFigureOut">
              <a:rPr lang="x-none" smtClean="0"/>
              <a:pPr/>
              <a:t>02.09.2025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982B4D2C-8C2E-4C98-8AD9-7F564915B7C9}" type="slidenum">
              <a:rPr lang="x-none" smtClean="0"/>
              <a:pPr/>
              <a:t>‹#›</a:t>
            </a:fld>
            <a:endParaRPr lang="x-none"/>
          </a:p>
        </p:txBody>
      </p:sp>
    </p:spTree>
    <p:extLst>
      <p:ext uri="{BB962C8B-B14F-4D97-AF65-F5344CB8AC3E}">
        <p14:creationId xmlns:p14="http://schemas.microsoft.com/office/powerpoint/2010/main" val="2369567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9/2/2025</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defRPr sz="1600" b="0" i="0">
                <a:solidFill>
                  <a:schemeClr val="tx1"/>
                </a:solidFill>
                <a:latin typeface="Arial"/>
                <a:cs typeface="Arial"/>
              </a:defRPr>
            </a:lvl1pPr>
          </a:lstStyle>
          <a:p>
            <a:pPr marL="33866"/>
            <a:fld id="{81D60167-4931-47E6-BA6A-407CBD079E47}" type="slidenum">
              <a:rPr lang="ru-RU" smtClean="0">
                <a:solidFill>
                  <a:prstClr val="black"/>
                </a:solidFill>
              </a:rPr>
              <a:pPr marL="33866"/>
              <a:t>‹#›</a:t>
            </a:fld>
            <a:endParaRPr lang="ru-RU" dirty="0">
              <a:solidFill>
                <a:prstClr val="black"/>
              </a:solidFill>
            </a:endParaRPr>
          </a:p>
        </p:txBody>
      </p:sp>
    </p:spTree>
    <p:extLst>
      <p:ext uri="{BB962C8B-B14F-4D97-AF65-F5344CB8AC3E}">
        <p14:creationId xmlns:p14="http://schemas.microsoft.com/office/powerpoint/2010/main" val="1669068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B92F026-E2D3-4510-ADE7-3E0F59AE6D7F}" type="datetimeFigureOut">
              <a:rPr lang="x-none" smtClean="0"/>
              <a:pPr/>
              <a:t>02.09.2025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982B4D2C-8C2E-4C98-8AD9-7F564915B7C9}" type="slidenum">
              <a:rPr lang="x-none" smtClean="0"/>
              <a:pPr/>
              <a:t>‹#›</a:t>
            </a:fld>
            <a:endParaRPr lang="x-none"/>
          </a:p>
        </p:txBody>
      </p:sp>
    </p:spTree>
    <p:extLst>
      <p:ext uri="{BB962C8B-B14F-4D97-AF65-F5344CB8AC3E}">
        <p14:creationId xmlns:p14="http://schemas.microsoft.com/office/powerpoint/2010/main" val="3104514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B92F026-E2D3-4510-ADE7-3E0F59AE6D7F}" type="datetimeFigureOut">
              <a:rPr lang="x-none" smtClean="0"/>
              <a:pPr/>
              <a:t>02.09.2025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982B4D2C-8C2E-4C98-8AD9-7F564915B7C9}" type="slidenum">
              <a:rPr lang="x-none" smtClean="0"/>
              <a:pPr/>
              <a:t>‹#›</a:t>
            </a:fld>
            <a:endParaRPr lang="x-non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497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B92F026-E2D3-4510-ADE7-3E0F59AE6D7F}" type="datetimeFigureOut">
              <a:rPr lang="x-none" smtClean="0"/>
              <a:pPr/>
              <a:t>02.09.2025</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982B4D2C-8C2E-4C98-8AD9-7F564915B7C9}" type="slidenum">
              <a:rPr lang="x-none" smtClean="0"/>
              <a:pPr/>
              <a:t>‹#›</a:t>
            </a:fld>
            <a:endParaRPr lang="x-none"/>
          </a:p>
        </p:txBody>
      </p:sp>
    </p:spTree>
    <p:extLst>
      <p:ext uri="{BB962C8B-B14F-4D97-AF65-F5344CB8AC3E}">
        <p14:creationId xmlns:p14="http://schemas.microsoft.com/office/powerpoint/2010/main" val="1898174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B92F026-E2D3-4510-ADE7-3E0F59AE6D7F}" type="datetimeFigureOut">
              <a:rPr lang="x-none" smtClean="0"/>
              <a:pPr/>
              <a:t>02.09.2025</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982B4D2C-8C2E-4C98-8AD9-7F564915B7C9}" type="slidenum">
              <a:rPr lang="x-none" smtClean="0"/>
              <a:pPr/>
              <a:t>‹#›</a:t>
            </a:fld>
            <a:endParaRPr lang="x-none"/>
          </a:p>
        </p:txBody>
      </p:sp>
    </p:spTree>
    <p:extLst>
      <p:ext uri="{BB962C8B-B14F-4D97-AF65-F5344CB8AC3E}">
        <p14:creationId xmlns:p14="http://schemas.microsoft.com/office/powerpoint/2010/main" val="1069755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B92F026-E2D3-4510-ADE7-3E0F59AE6D7F}" type="datetimeFigureOut">
              <a:rPr lang="x-none" smtClean="0"/>
              <a:pPr/>
              <a:t>02.09.2025</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982B4D2C-8C2E-4C98-8AD9-7F564915B7C9}" type="slidenum">
              <a:rPr lang="x-none" smtClean="0"/>
              <a:pPr/>
              <a:t>‹#›</a:t>
            </a:fld>
            <a:endParaRPr lang="x-none"/>
          </a:p>
        </p:txBody>
      </p:sp>
    </p:spTree>
    <p:extLst>
      <p:ext uri="{BB962C8B-B14F-4D97-AF65-F5344CB8AC3E}">
        <p14:creationId xmlns:p14="http://schemas.microsoft.com/office/powerpoint/2010/main" val="223709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B92F026-E2D3-4510-ADE7-3E0F59AE6D7F}" type="datetimeFigureOut">
              <a:rPr lang="x-none" smtClean="0"/>
              <a:pPr/>
              <a:t>02.09.2025</a:t>
            </a:fld>
            <a:endParaRPr lang="x-non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x-none"/>
          </a:p>
        </p:txBody>
      </p:sp>
      <p:sp>
        <p:nvSpPr>
          <p:cNvPr id="9" name="Slide Number Placeholder 8"/>
          <p:cNvSpPr>
            <a:spLocks noGrp="1"/>
          </p:cNvSpPr>
          <p:nvPr>
            <p:ph type="sldNum" sz="quarter" idx="12"/>
          </p:nvPr>
        </p:nvSpPr>
        <p:spPr/>
        <p:txBody>
          <a:bodyPr/>
          <a:lstStyle/>
          <a:p>
            <a:fld id="{982B4D2C-8C2E-4C98-8AD9-7F564915B7C9}" type="slidenum">
              <a:rPr lang="x-none" smtClean="0"/>
              <a:pPr/>
              <a:t>‹#›</a:t>
            </a:fld>
            <a:endParaRPr lang="x-none"/>
          </a:p>
        </p:txBody>
      </p:sp>
    </p:spTree>
    <p:extLst>
      <p:ext uri="{BB962C8B-B14F-4D97-AF65-F5344CB8AC3E}">
        <p14:creationId xmlns:p14="http://schemas.microsoft.com/office/powerpoint/2010/main" val="2921094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B92F026-E2D3-4510-ADE7-3E0F59AE6D7F}" type="datetimeFigureOut">
              <a:rPr lang="x-none" smtClean="0"/>
              <a:pPr/>
              <a:t>02.09.2025</a:t>
            </a:fld>
            <a:endParaRPr lang="x-non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x-none">
              <a:solidFill>
                <a:srgbClr val="632E6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82B4D2C-8C2E-4C98-8AD9-7F564915B7C9}" type="slidenum">
              <a:rPr lang="x-none" smtClean="0">
                <a:solidFill>
                  <a:srgbClr val="632E62"/>
                </a:solidFill>
              </a:rPr>
              <a:pPr/>
              <a:t>‹#›</a:t>
            </a:fld>
            <a:endParaRPr lang="x-none">
              <a:solidFill>
                <a:srgbClr val="632E62"/>
              </a:solidFill>
            </a:endParaRPr>
          </a:p>
        </p:txBody>
      </p:sp>
    </p:spTree>
    <p:extLst>
      <p:ext uri="{BB962C8B-B14F-4D97-AF65-F5344CB8AC3E}">
        <p14:creationId xmlns:p14="http://schemas.microsoft.com/office/powerpoint/2010/main" val="80853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B92F026-E2D3-4510-ADE7-3E0F59AE6D7F}" type="datetimeFigureOut">
              <a:rPr lang="x-none" smtClean="0"/>
              <a:pPr/>
              <a:t>02.09.2025</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982B4D2C-8C2E-4C98-8AD9-7F564915B7C9}" type="slidenum">
              <a:rPr lang="x-none" smtClean="0"/>
              <a:pPr/>
              <a:t>‹#›</a:t>
            </a:fld>
            <a:endParaRPr lang="x-none"/>
          </a:p>
        </p:txBody>
      </p:sp>
    </p:spTree>
    <p:extLst>
      <p:ext uri="{BB962C8B-B14F-4D97-AF65-F5344CB8AC3E}">
        <p14:creationId xmlns:p14="http://schemas.microsoft.com/office/powerpoint/2010/main" val="3046288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defTabSz="457200"/>
            <a:fld id="{4B92F026-E2D3-4510-ADE7-3E0F59AE6D7F}" type="datetimeFigureOut">
              <a:rPr lang="x-none" smtClean="0"/>
              <a:pPr defTabSz="457200"/>
              <a:t>02.09.2025</a:t>
            </a:fld>
            <a:endParaRPr lang="x-non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457200"/>
            <a:endParaRPr lang="x-non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defTabSz="457200"/>
            <a:fld id="{982B4D2C-8C2E-4C98-8AD9-7F564915B7C9}" type="slidenum">
              <a:rPr lang="x-none" smtClean="0"/>
              <a:pPr defTabSz="457200"/>
              <a:t>‹#›</a:t>
            </a:fld>
            <a:endParaRPr lang="x-non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4895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wada-ama.org/sites/default/files/resources/files/wada-cross-referencing-tue-physician-guidelines-with-prohibited-substances.pdf" TargetMode="Externa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49DAC8-ED17-4DF7-8602-1B4779AC872D}"/>
              </a:ext>
            </a:extLst>
          </p:cNvPr>
          <p:cNvSpPr>
            <a:spLocks noGrp="1"/>
          </p:cNvSpPr>
          <p:nvPr>
            <p:ph type="title"/>
          </p:nvPr>
        </p:nvSpPr>
        <p:spPr>
          <a:xfrm>
            <a:off x="75414" y="594359"/>
            <a:ext cx="3848492" cy="2286000"/>
          </a:xfrm>
        </p:spPr>
        <p:txBody>
          <a:bodyPr>
            <a:normAutofit/>
          </a:bodyPr>
          <a:lstStyle/>
          <a:p>
            <a:pPr algn="ctr"/>
            <a:r>
              <a:rPr lang="ru-RU" sz="2800" b="1" dirty="0">
                <a:latin typeface="Arial" panose="020B0604020202020204" pitchFamily="34" charset="0"/>
                <a:cs typeface="Arial" panose="020B0604020202020204" pitchFamily="34" charset="0"/>
              </a:rPr>
              <a:t>ОБРАЗОВАТЕЛЬНАЯ ПРОГРАММА</a:t>
            </a:r>
            <a:endParaRPr lang="x-none" sz="2800" b="1"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AA021E2F-5E0B-4FA1-9466-B0BA2A0C5E88}"/>
              </a:ext>
            </a:extLst>
          </p:cNvPr>
          <p:cNvSpPr>
            <a:spLocks noGrp="1"/>
          </p:cNvSpPr>
          <p:nvPr>
            <p:ph type="body" sz="half" idx="2"/>
          </p:nvPr>
        </p:nvSpPr>
        <p:spPr>
          <a:xfrm>
            <a:off x="190893" y="3312579"/>
            <a:ext cx="3733013" cy="3379124"/>
          </a:xfrm>
        </p:spPr>
        <p:txBody>
          <a:bodyPr>
            <a:normAutofit/>
          </a:bodyPr>
          <a:lstStyle/>
          <a:p>
            <a:pPr algn="ctr"/>
            <a:r>
              <a:rPr lang="ru-RU" sz="3200" b="1" dirty="0">
                <a:solidFill>
                  <a:schemeClr val="bg1"/>
                </a:solidFill>
                <a:latin typeface="Arial" panose="020B0604020202020204" pitchFamily="34" charset="0"/>
                <a:cs typeface="Arial" panose="020B0604020202020204" pitchFamily="34" charset="0"/>
              </a:rPr>
              <a:t>ТИ</a:t>
            </a:r>
          </a:p>
          <a:p>
            <a:pPr algn="ctr"/>
            <a:r>
              <a:rPr lang="ru-RU" sz="2800" dirty="0">
                <a:solidFill>
                  <a:schemeClr val="bg1"/>
                </a:solidFill>
                <a:latin typeface="Arial" panose="020B0604020202020204" pitchFamily="34" charset="0"/>
                <a:cs typeface="Arial" panose="020B0604020202020204" pitchFamily="34" charset="0"/>
              </a:rPr>
              <a:t>РАЗРЕШЕНИЕ НА ТЕРАПЕВТИЧЕСКОЕ ИСПОЛЬЗОВАНИЕ</a:t>
            </a:r>
            <a:endParaRPr lang="x-none" sz="2800" dirty="0">
              <a:solidFill>
                <a:schemeClr val="bg1"/>
              </a:solidFill>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8068" y="1177165"/>
            <a:ext cx="3125639" cy="3842891"/>
          </a:xfrm>
          <a:prstGeom prst="rect">
            <a:avLst/>
          </a:prstGeom>
          <a:ln>
            <a:noFill/>
          </a:ln>
          <a:effectLst>
            <a:outerShdw blurRad="292100" dist="139700" dir="2700000" algn="tl" rotWithShape="0">
              <a:srgbClr val="333333">
                <a:alpha val="65000"/>
              </a:srgbClr>
            </a:outerShdw>
          </a:effectLst>
        </p:spPr>
      </p:pic>
      <p:pic>
        <p:nvPicPr>
          <p:cNvPr id="7" name="Рисунок 6">
            <a:extLst>
              <a:ext uri="{FF2B5EF4-FFF2-40B4-BE49-F238E27FC236}">
                <a16:creationId xmlns:a16="http://schemas.microsoft.com/office/drawing/2014/main" id="{3827FB05-2266-4B1E-8403-63B8154926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3870" y="750626"/>
            <a:ext cx="3331579" cy="853078"/>
          </a:xfrm>
          <a:prstGeom prst="rect">
            <a:avLst/>
          </a:prstGeom>
        </p:spPr>
      </p:pic>
    </p:spTree>
    <p:extLst>
      <p:ext uri="{BB962C8B-B14F-4D97-AF65-F5344CB8AC3E}">
        <p14:creationId xmlns:p14="http://schemas.microsoft.com/office/powerpoint/2010/main" val="3250112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xfrm>
            <a:off x="13200611" y="8733353"/>
            <a:ext cx="1749367" cy="246221"/>
          </a:xfrm>
          <a:prstGeom prst="rect">
            <a:avLst/>
          </a:prstGeom>
        </p:spPr>
        <p:txBody>
          <a:bodyPr vert="horz" wrap="square" lIns="0" tIns="0" rIns="0" bIns="0" rtlCol="0" anchor="ctr">
            <a:spAutoFit/>
          </a:bodyPr>
          <a:lstStyle/>
          <a:p>
            <a:pPr marL="33866"/>
            <a:fld id="{81D60167-4931-47E6-BA6A-407CBD079E47}" type="slidenum">
              <a:rPr dirty="0">
                <a:solidFill>
                  <a:prstClr val="black"/>
                </a:solidFill>
              </a:rPr>
              <a:pPr marL="33866"/>
              <a:t>10</a:t>
            </a:fld>
            <a:endParaRPr dirty="0">
              <a:solidFill>
                <a:prstClr val="black"/>
              </a:solidFill>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3248" y="0"/>
            <a:ext cx="9105505" cy="6858000"/>
          </a:xfrm>
          <a:prstGeom prst="rect">
            <a:avLst/>
          </a:prstGeom>
        </p:spPr>
      </p:pic>
      <p:pic>
        <p:nvPicPr>
          <p:cNvPr id="4" name="Рисунок 3">
            <a:extLst>
              <a:ext uri="{FF2B5EF4-FFF2-40B4-BE49-F238E27FC236}">
                <a16:creationId xmlns:a16="http://schemas.microsoft.com/office/drawing/2014/main" id="{382142AD-C892-45B9-910E-54177048C2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11240" y="278472"/>
            <a:ext cx="1908644" cy="488724"/>
          </a:xfrm>
          <a:prstGeom prst="rect">
            <a:avLst/>
          </a:prstGeom>
        </p:spPr>
      </p:pic>
    </p:spTree>
    <p:extLst>
      <p:ext uri="{BB962C8B-B14F-4D97-AF65-F5344CB8AC3E}">
        <p14:creationId xmlns:p14="http://schemas.microsoft.com/office/powerpoint/2010/main" val="3571185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p:nvPr/>
        </p:nvSpPr>
        <p:spPr>
          <a:xfrm>
            <a:off x="496824" y="5368653"/>
            <a:ext cx="12840622" cy="615553"/>
          </a:xfrm>
          <a:prstGeom prst="rect">
            <a:avLst/>
          </a:prstGeom>
        </p:spPr>
        <p:txBody>
          <a:bodyPr wrap="square" lIns="0" tIns="0" rIns="0" bIns="0" rtlCol="0" anchor="t">
            <a:spAutoFit/>
          </a:bodyPr>
          <a:lstStyle/>
          <a:p>
            <a:r>
              <a:rPr lang="ru-RU" sz="4000" b="1" dirty="0">
                <a:solidFill>
                  <a:prstClr val="white"/>
                </a:solidFill>
                <a:effectLst>
                  <a:outerShdw blurRad="38100" dist="38100" dir="2700000" algn="tl">
                    <a:srgbClr val="000000">
                      <a:alpha val="43137"/>
                    </a:srgbClr>
                  </a:outerShdw>
                </a:effectLst>
                <a:latin typeface="Arial" panose="020B0604020202020204" pitchFamily="34" charset="0"/>
                <a:ea typeface="Inter" panose="020B0604020202020204" charset="0"/>
                <a:cs typeface="Arial" panose="020B0604020202020204" pitchFamily="34" charset="0"/>
              </a:rPr>
              <a:t>Куда</a:t>
            </a:r>
            <a:r>
              <a:rPr lang="ru-RU" sz="4000" dirty="0">
                <a:solidFill>
                  <a:prstClr val="white"/>
                </a:solidFill>
                <a:latin typeface="Arial" panose="020B0604020202020204" pitchFamily="34" charset="0"/>
                <a:ea typeface="Inter" panose="020B0604020202020204" charset="0"/>
                <a:cs typeface="Arial" panose="020B0604020202020204" pitchFamily="34" charset="0"/>
              </a:rPr>
              <a:t> подать запрос на </a:t>
            </a:r>
            <a:r>
              <a:rPr lang="ru-RU" sz="4000" b="1" dirty="0">
                <a:solidFill>
                  <a:prstClr val="white"/>
                </a:solidFill>
                <a:latin typeface="Arial" panose="020B0604020202020204" pitchFamily="34" charset="0"/>
                <a:ea typeface="Inter" panose="020B0604020202020204" charset="0"/>
                <a:cs typeface="Arial" panose="020B0604020202020204" pitchFamily="34" charset="0"/>
              </a:rPr>
              <a:t>ТИ</a:t>
            </a:r>
            <a:r>
              <a:rPr lang="ru-RU" sz="4000" dirty="0">
                <a:solidFill>
                  <a:prstClr val="white"/>
                </a:solidFill>
                <a:effectLst>
                  <a:outerShdw blurRad="38100" dist="38100" dir="2700000" algn="tl">
                    <a:srgbClr val="000000">
                      <a:alpha val="43137"/>
                    </a:srgbClr>
                  </a:outerShdw>
                </a:effectLst>
                <a:latin typeface="Arial" panose="020B0604020202020204" pitchFamily="34" charset="0"/>
                <a:ea typeface="Inter" panose="020B0604020202020204" charset="0"/>
                <a:cs typeface="Arial" panose="020B0604020202020204" pitchFamily="34" charset="0"/>
              </a:rPr>
              <a:t>?</a:t>
            </a:r>
            <a:endParaRPr lang="en-US" sz="4000" dirty="0">
              <a:solidFill>
                <a:prstClr val="white"/>
              </a:solidFill>
              <a:latin typeface="Arial" panose="020B0604020202020204" pitchFamily="34" charset="0"/>
              <a:ea typeface="Inter" panose="020B0604020202020204" charset="0"/>
              <a:cs typeface="Arial" panose="020B0604020202020204" pitchFamily="34" charset="0"/>
            </a:endParaRPr>
          </a:p>
        </p:txBody>
      </p:sp>
      <p:sp>
        <p:nvSpPr>
          <p:cNvPr id="19" name="TextBox 18"/>
          <p:cNvSpPr txBox="1"/>
          <p:nvPr/>
        </p:nvSpPr>
        <p:spPr>
          <a:xfrm>
            <a:off x="678020" y="879862"/>
            <a:ext cx="4567341" cy="400110"/>
          </a:xfrm>
          <a:prstGeom prst="rect">
            <a:avLst/>
          </a:prstGeom>
          <a:solidFill>
            <a:schemeClr val="accent1">
              <a:lumMod val="20000"/>
              <a:lumOff val="80000"/>
            </a:schemeClr>
          </a:solidFill>
          <a:ln w="28575">
            <a:solidFill>
              <a:srgbClr val="FFC000"/>
            </a:solidFill>
          </a:ln>
        </p:spPr>
        <p:txBody>
          <a:bodyPr wrap="none" rtlCol="0">
            <a:spAutoFit/>
          </a:bodyPr>
          <a:lstStyle/>
          <a:p>
            <a:r>
              <a:rPr lang="ru-RU" sz="2000" dirty="0">
                <a:latin typeface="Arial" panose="020B0604020202020204" pitchFamily="34" charset="0"/>
                <a:cs typeface="Arial" panose="020B0604020202020204" pitchFamily="34" charset="0"/>
              </a:rPr>
              <a:t>Спортсмен  международного уровня</a:t>
            </a:r>
          </a:p>
        </p:txBody>
      </p:sp>
      <p:sp>
        <p:nvSpPr>
          <p:cNvPr id="22" name="TextBox 21"/>
          <p:cNvSpPr txBox="1"/>
          <p:nvPr/>
        </p:nvSpPr>
        <p:spPr>
          <a:xfrm>
            <a:off x="7087515" y="879862"/>
            <a:ext cx="3550908" cy="400110"/>
          </a:xfrm>
          <a:prstGeom prst="rect">
            <a:avLst/>
          </a:prstGeom>
          <a:solidFill>
            <a:schemeClr val="accent1">
              <a:lumMod val="20000"/>
              <a:lumOff val="80000"/>
            </a:schemeClr>
          </a:solidFill>
          <a:ln w="28575">
            <a:solidFill>
              <a:srgbClr val="FFC000"/>
            </a:solidFill>
          </a:ln>
        </p:spPr>
        <p:txBody>
          <a:bodyPr wrap="none" rtlCol="0">
            <a:spAutoFit/>
          </a:bodyPr>
          <a:lstStyle/>
          <a:p>
            <a:r>
              <a:rPr lang="ru-RU" sz="2000" dirty="0">
                <a:latin typeface="Arial" panose="020B0604020202020204" pitchFamily="34" charset="0"/>
                <a:cs typeface="Arial" panose="020B0604020202020204" pitchFamily="34" charset="0"/>
              </a:rPr>
              <a:t>Международная федерация</a:t>
            </a:r>
          </a:p>
        </p:txBody>
      </p:sp>
      <p:sp>
        <p:nvSpPr>
          <p:cNvPr id="24" name="TextBox 23"/>
          <p:cNvSpPr txBox="1"/>
          <p:nvPr/>
        </p:nvSpPr>
        <p:spPr>
          <a:xfrm>
            <a:off x="678019" y="2207617"/>
            <a:ext cx="4880247" cy="400110"/>
          </a:xfrm>
          <a:prstGeom prst="rect">
            <a:avLst/>
          </a:prstGeom>
          <a:solidFill>
            <a:schemeClr val="accent1">
              <a:lumMod val="20000"/>
              <a:lumOff val="80000"/>
            </a:schemeClr>
          </a:solidFill>
          <a:ln w="28575">
            <a:solidFill>
              <a:srgbClr val="FFC000"/>
            </a:solidFill>
          </a:ln>
        </p:spPr>
        <p:txBody>
          <a:bodyPr wrap="square" rtlCol="0">
            <a:spAutoFit/>
          </a:bodyPr>
          <a:lstStyle/>
          <a:p>
            <a:r>
              <a:rPr lang="ru-RU" sz="2000" dirty="0">
                <a:latin typeface="Arial" panose="020B0604020202020204" pitchFamily="34" charset="0"/>
                <a:cs typeface="Arial" panose="020B0604020202020204" pitchFamily="34" charset="0"/>
              </a:rPr>
              <a:t>Спортсмен  национального уровня</a:t>
            </a:r>
          </a:p>
        </p:txBody>
      </p:sp>
      <p:sp>
        <p:nvSpPr>
          <p:cNvPr id="25" name="TextBox 24"/>
          <p:cNvSpPr txBox="1"/>
          <p:nvPr/>
        </p:nvSpPr>
        <p:spPr>
          <a:xfrm>
            <a:off x="7087516" y="2207617"/>
            <a:ext cx="3750707" cy="400110"/>
          </a:xfrm>
          <a:prstGeom prst="rect">
            <a:avLst/>
          </a:prstGeom>
          <a:solidFill>
            <a:schemeClr val="accent1">
              <a:lumMod val="20000"/>
              <a:lumOff val="80000"/>
            </a:schemeClr>
          </a:solidFill>
          <a:ln w="28575">
            <a:solidFill>
              <a:srgbClr val="FFC000"/>
            </a:solidFill>
          </a:ln>
        </p:spPr>
        <p:txBody>
          <a:bodyPr wrap="square" rtlCol="0">
            <a:spAutoFit/>
          </a:bodyPr>
          <a:lstStyle/>
          <a:p>
            <a:r>
              <a:rPr lang="ru-RU" sz="2000" kern="0" dirty="0">
                <a:ln w="50800"/>
                <a:solidFill>
                  <a:schemeClr val="tx1">
                    <a:lumMod val="85000"/>
                    <a:lumOff val="15000"/>
                  </a:schemeClr>
                </a:solidFill>
                <a:latin typeface="Arial"/>
              </a:rPr>
              <a:t>НАДА (Комиссия ТИ)</a:t>
            </a:r>
            <a:endParaRPr lang="ru-RU" sz="2000" dirty="0">
              <a:latin typeface="Arial" panose="020B0604020202020204" pitchFamily="34" charset="0"/>
              <a:cs typeface="Arial" panose="020B0604020202020204" pitchFamily="34" charset="0"/>
            </a:endParaRPr>
          </a:p>
        </p:txBody>
      </p:sp>
      <p:sp>
        <p:nvSpPr>
          <p:cNvPr id="27" name="TextBox 26"/>
          <p:cNvSpPr txBox="1"/>
          <p:nvPr/>
        </p:nvSpPr>
        <p:spPr>
          <a:xfrm>
            <a:off x="678019" y="3279569"/>
            <a:ext cx="4879432" cy="646331"/>
          </a:xfrm>
          <a:prstGeom prst="rect">
            <a:avLst/>
          </a:prstGeom>
          <a:solidFill>
            <a:schemeClr val="accent1">
              <a:lumMod val="20000"/>
              <a:lumOff val="80000"/>
            </a:schemeClr>
          </a:solidFill>
          <a:ln w="28575">
            <a:solidFill>
              <a:srgbClr val="FFC000"/>
            </a:solidFill>
          </a:ln>
        </p:spPr>
        <p:txBody>
          <a:bodyPr wrap="square" rtlCol="0">
            <a:spAutoFit/>
          </a:bodyPr>
          <a:lstStyle/>
          <a:p>
            <a:pPr marL="0" lvl="1" defTabSz="659341">
              <a:lnSpc>
                <a:spcPct val="90000"/>
              </a:lnSpc>
              <a:spcBef>
                <a:spcPct val="0"/>
              </a:spcBef>
              <a:spcAft>
                <a:spcPct val="15000"/>
              </a:spcAft>
              <a:defRPr/>
            </a:pPr>
            <a:r>
              <a:rPr lang="ru-RU" sz="2000" dirty="0">
                <a:latin typeface="Arial" panose="020B0604020202020204" pitchFamily="34" charset="0"/>
                <a:cs typeface="Arial" panose="020B0604020202020204" pitchFamily="34" charset="0"/>
              </a:rPr>
              <a:t>Спортсмен  </a:t>
            </a:r>
            <a:r>
              <a:rPr lang="ru-RU" sz="2000" kern="0" dirty="0">
                <a:ln w="50800"/>
                <a:latin typeface="Arial"/>
              </a:rPr>
              <a:t>– участник крупных соревнований</a:t>
            </a:r>
          </a:p>
        </p:txBody>
      </p:sp>
      <p:sp>
        <p:nvSpPr>
          <p:cNvPr id="28" name="TextBox 27"/>
          <p:cNvSpPr txBox="1"/>
          <p:nvPr/>
        </p:nvSpPr>
        <p:spPr>
          <a:xfrm>
            <a:off x="7097575" y="3279569"/>
            <a:ext cx="3740647" cy="1323439"/>
          </a:xfrm>
          <a:prstGeom prst="rect">
            <a:avLst/>
          </a:prstGeom>
          <a:solidFill>
            <a:schemeClr val="accent1">
              <a:lumMod val="20000"/>
              <a:lumOff val="80000"/>
            </a:schemeClr>
          </a:solidFill>
          <a:ln w="28575">
            <a:solidFill>
              <a:srgbClr val="FFC000"/>
            </a:solidFill>
          </a:ln>
        </p:spPr>
        <p:txBody>
          <a:bodyPr wrap="square" rtlCol="0">
            <a:spAutoFit/>
          </a:bodyPr>
          <a:lstStyle/>
          <a:p>
            <a:r>
              <a:rPr lang="ru-RU" sz="2000" kern="0" dirty="0">
                <a:ln w="50800"/>
                <a:solidFill>
                  <a:schemeClr val="tx1">
                    <a:lumMod val="85000"/>
                    <a:lumOff val="15000"/>
                  </a:schemeClr>
                </a:solidFill>
                <a:latin typeface="Arial"/>
              </a:rPr>
              <a:t>Организатор крупных соревнований (даже если есть действующее ТИ)</a:t>
            </a:r>
          </a:p>
          <a:p>
            <a:endParaRPr lang="ru-RU" sz="2000" dirty="0">
              <a:latin typeface="Arial" panose="020B0604020202020204" pitchFamily="34" charset="0"/>
              <a:cs typeface="Arial" panose="020B0604020202020204" pitchFamily="34" charset="0"/>
            </a:endParaRPr>
          </a:p>
        </p:txBody>
      </p:sp>
      <p:sp>
        <p:nvSpPr>
          <p:cNvPr id="7" name="Нашивка 6"/>
          <p:cNvSpPr/>
          <p:nvPr/>
        </p:nvSpPr>
        <p:spPr>
          <a:xfrm>
            <a:off x="6153912" y="837601"/>
            <a:ext cx="484632" cy="484632"/>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a:ln w="22225">
                <a:solidFill>
                  <a:schemeClr val="accent2"/>
                </a:solidFill>
                <a:prstDash val="solid"/>
              </a:ln>
              <a:solidFill>
                <a:schemeClr val="accent2">
                  <a:lumMod val="40000"/>
                  <a:lumOff val="60000"/>
                </a:schemeClr>
              </a:solidFill>
            </a:endParaRPr>
          </a:p>
        </p:txBody>
      </p:sp>
      <p:sp>
        <p:nvSpPr>
          <p:cNvPr id="29" name="Нашивка 28"/>
          <p:cNvSpPr/>
          <p:nvPr/>
        </p:nvSpPr>
        <p:spPr>
          <a:xfrm>
            <a:off x="6153912" y="2165356"/>
            <a:ext cx="484632" cy="484632"/>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a:ln w="22225">
                <a:solidFill>
                  <a:schemeClr val="accent2"/>
                </a:solidFill>
                <a:prstDash val="solid"/>
              </a:ln>
              <a:solidFill>
                <a:schemeClr val="accent2">
                  <a:lumMod val="40000"/>
                  <a:lumOff val="60000"/>
                </a:schemeClr>
              </a:solidFill>
            </a:endParaRPr>
          </a:p>
        </p:txBody>
      </p:sp>
      <p:sp>
        <p:nvSpPr>
          <p:cNvPr id="30" name="Нашивка 29"/>
          <p:cNvSpPr/>
          <p:nvPr/>
        </p:nvSpPr>
        <p:spPr>
          <a:xfrm>
            <a:off x="6113087" y="3282372"/>
            <a:ext cx="484632" cy="484632"/>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a:ln w="22225">
                <a:solidFill>
                  <a:schemeClr val="accent2"/>
                </a:solidFill>
                <a:prstDash val="solid"/>
              </a:ln>
              <a:solidFill>
                <a:schemeClr val="accent2">
                  <a:lumMod val="40000"/>
                  <a:lumOff val="60000"/>
                </a:schemeClr>
              </a:solidFill>
            </a:endParaRPr>
          </a:p>
        </p:txBody>
      </p:sp>
      <p:pic>
        <p:nvPicPr>
          <p:cNvPr id="13" name="Рисунок 12">
            <a:extLst>
              <a:ext uri="{FF2B5EF4-FFF2-40B4-BE49-F238E27FC236}">
                <a16:creationId xmlns:a16="http://schemas.microsoft.com/office/drawing/2014/main" id="{BECBE9C4-EF3D-4FCB-BB50-F5A6C391FE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11240" y="278472"/>
            <a:ext cx="1908644" cy="488724"/>
          </a:xfrm>
          <a:prstGeom prst="rect">
            <a:avLst/>
          </a:prstGeom>
        </p:spPr>
      </p:pic>
    </p:spTree>
    <p:extLst>
      <p:ext uri="{BB962C8B-B14F-4D97-AF65-F5344CB8AC3E}">
        <p14:creationId xmlns:p14="http://schemas.microsoft.com/office/powerpoint/2010/main" val="500768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a:extLst>
              <a:ext uri="{FF2B5EF4-FFF2-40B4-BE49-F238E27FC236}">
                <a16:creationId xmlns:a16="http://schemas.microsoft.com/office/drawing/2014/main" id="{AA021E2F-5E0B-4FA1-9466-B0BA2A0C5E88}"/>
              </a:ext>
            </a:extLst>
          </p:cNvPr>
          <p:cNvSpPr>
            <a:spLocks noGrp="1"/>
          </p:cNvSpPr>
          <p:nvPr>
            <p:ph type="body" sz="half" idx="2"/>
          </p:nvPr>
        </p:nvSpPr>
        <p:spPr>
          <a:xfrm>
            <a:off x="190893" y="2522559"/>
            <a:ext cx="3733013" cy="3379124"/>
          </a:xfrm>
        </p:spPr>
        <p:txBody>
          <a:bodyPr>
            <a:normAutofit/>
          </a:bodyPr>
          <a:lstStyle/>
          <a:p>
            <a:pPr algn="ctr"/>
            <a:r>
              <a:rPr lang="en-US" sz="2800" b="1" dirty="0">
                <a:solidFill>
                  <a:srgbClr val="002060"/>
                </a:solidFill>
                <a:latin typeface="Arial" panose="020B0604020202020204" pitchFamily="34" charset="0"/>
                <a:cs typeface="Arial" panose="020B0604020202020204" pitchFamily="34" charset="0"/>
              </a:rPr>
              <a:t>www.nada.by</a:t>
            </a:r>
            <a:endParaRPr lang="x-none" sz="2800" b="1" dirty="0">
              <a:solidFill>
                <a:srgbClr val="002060"/>
              </a:solidFill>
              <a:latin typeface="Arial" panose="020B0604020202020204" pitchFamily="34" charset="0"/>
              <a:cs typeface="Arial" panose="020B0604020202020204" pitchFamily="34" charset="0"/>
            </a:endParaRPr>
          </a:p>
          <a:p>
            <a:pPr algn="ctr"/>
            <a:endParaRPr lang="x-none" sz="2800" dirty="0">
              <a:solidFill>
                <a:srgbClr val="C00000"/>
              </a:solidFill>
              <a:latin typeface="Arial" panose="020B0604020202020204" pitchFamily="34" charset="0"/>
              <a:cs typeface="Arial" panose="020B0604020202020204" pitchFamily="34" charset="0"/>
            </a:endParaRPr>
          </a:p>
        </p:txBody>
      </p:sp>
      <p:sp>
        <p:nvSpPr>
          <p:cNvPr id="6" name="Объект 2">
            <a:extLst>
              <a:ext uri="{FF2B5EF4-FFF2-40B4-BE49-F238E27FC236}">
                <a16:creationId xmlns:a16="http://schemas.microsoft.com/office/drawing/2014/main" id="{385B4121-1C54-4FDE-A0EB-130FEFCF3763}"/>
              </a:ext>
            </a:extLst>
          </p:cNvPr>
          <p:cNvSpPr>
            <a:spLocks noGrp="1"/>
          </p:cNvSpPr>
          <p:nvPr>
            <p:ph idx="1"/>
          </p:nvPr>
        </p:nvSpPr>
        <p:spPr>
          <a:xfrm>
            <a:off x="4507992" y="1423682"/>
            <a:ext cx="7196328" cy="3183197"/>
          </a:xfrm>
          <a:ln>
            <a:solidFill>
              <a:srgbClr val="FFC000"/>
            </a:solidFill>
          </a:ln>
        </p:spPr>
        <p:txBody>
          <a:bodyPr>
            <a:noAutofit/>
          </a:bodyPr>
          <a:lstStyle/>
          <a:p>
            <a:r>
              <a:rPr lang="ru-RU" sz="2400" dirty="0">
                <a:solidFill>
                  <a:srgbClr val="FFC000"/>
                </a:solidFill>
                <a:latin typeface="Arial" panose="020B0604020202020204" pitchFamily="34" charset="0"/>
                <a:cs typeface="Arial" panose="020B0604020202020204" pitchFamily="34" charset="0"/>
              </a:rPr>
              <a:t>Здоровье </a:t>
            </a:r>
            <a:r>
              <a:rPr lang="ru-RU" sz="2400" dirty="0">
                <a:latin typeface="Arial" panose="020B0604020202020204" pitchFamily="34" charset="0"/>
                <a:cs typeface="Arial" panose="020B0604020202020204" pitchFamily="34" charset="0"/>
              </a:rPr>
              <a:t>– главный приоритет в соответствии с Кодексом.</a:t>
            </a:r>
          </a:p>
          <a:p>
            <a:endParaRPr lang="ru-RU" dirty="0"/>
          </a:p>
          <a:p>
            <a:endParaRPr lang="ru-RU" dirty="0"/>
          </a:p>
          <a:p>
            <a:r>
              <a:rPr lang="ru-RU" sz="2400" dirty="0">
                <a:solidFill>
                  <a:srgbClr val="FFC000"/>
                </a:solidFill>
                <a:latin typeface="Arial" panose="020B0604020202020204" pitchFamily="34" charset="0"/>
                <a:cs typeface="Arial" panose="020B0604020202020204" pitchFamily="34" charset="0"/>
              </a:rPr>
              <a:t>Разрешение на терапевтическое использование (ТИ)</a:t>
            </a:r>
            <a:r>
              <a:rPr lang="ru-RU" sz="2400" dirty="0">
                <a:latin typeface="Arial" panose="020B0604020202020204" pitchFamily="34" charset="0"/>
                <a:cs typeface="Arial" panose="020B0604020202020204" pitchFamily="34" charset="0"/>
              </a:rPr>
              <a:t> дает спортсмену право на использование запрещённого способа лечения пока он занимается спортом.</a:t>
            </a:r>
          </a:p>
          <a:p>
            <a:endParaRPr lang="ru-RU" dirty="0"/>
          </a:p>
        </p:txBody>
      </p:sp>
      <p:pic>
        <p:nvPicPr>
          <p:cNvPr id="7" name="Рисунок 6">
            <a:extLst>
              <a:ext uri="{FF2B5EF4-FFF2-40B4-BE49-F238E27FC236}">
                <a16:creationId xmlns:a16="http://schemas.microsoft.com/office/drawing/2014/main" id="{9C81575C-6272-44CF-AABA-BB95282F19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680" y="1312142"/>
            <a:ext cx="3143402" cy="804894"/>
          </a:xfrm>
          <a:prstGeom prst="rect">
            <a:avLst/>
          </a:prstGeom>
        </p:spPr>
      </p:pic>
    </p:spTree>
    <p:extLst>
      <p:ext uri="{BB962C8B-B14F-4D97-AF65-F5344CB8AC3E}">
        <p14:creationId xmlns:p14="http://schemas.microsoft.com/office/powerpoint/2010/main" val="2129771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5"/>
          <p:cNvSpPr txBox="1"/>
          <p:nvPr/>
        </p:nvSpPr>
        <p:spPr>
          <a:xfrm>
            <a:off x="403860" y="311975"/>
            <a:ext cx="9563100" cy="1184940"/>
          </a:xfrm>
          <a:prstGeom prst="rect">
            <a:avLst/>
          </a:prstGeom>
        </p:spPr>
        <p:txBody>
          <a:bodyPr lIns="0" tIns="0" rIns="0" bIns="0" rtlCol="0" anchor="t">
            <a:spAutoFit/>
          </a:bodyPr>
          <a:lstStyle/>
          <a:p>
            <a:r>
              <a:rPr lang="ru-RU" sz="3200" b="1" dirty="0">
                <a:solidFill>
                  <a:srgbClr val="242725"/>
                </a:solidFill>
                <a:latin typeface="Arial" panose="020B0604020202020204" pitchFamily="34" charset="0"/>
                <a:cs typeface="Arial" panose="020B0604020202020204" pitchFamily="34" charset="0"/>
              </a:rPr>
              <a:t>РАЗРЕШЕНИЕ НА ТЕРАПЕВТИЧЕСКОЕ ИСПОЛЬЗОВАНИЕ</a:t>
            </a:r>
            <a:r>
              <a:rPr lang="en-US" sz="3200" b="1" dirty="0">
                <a:solidFill>
                  <a:srgbClr val="242725"/>
                </a:solidFill>
                <a:latin typeface="Arial" panose="020B0604020202020204" pitchFamily="34" charset="0"/>
                <a:cs typeface="Arial" panose="020B0604020202020204" pitchFamily="34" charset="0"/>
              </a:rPr>
              <a:t> </a:t>
            </a:r>
            <a:r>
              <a:rPr lang="en-US" sz="4500" dirty="0">
                <a:solidFill>
                  <a:srgbClr val="FFC000"/>
                </a:solidFill>
                <a:effectLst>
                  <a:outerShdw blurRad="38100" dist="38100" dir="2700000" algn="tl">
                    <a:srgbClr val="000000">
                      <a:alpha val="43137"/>
                    </a:srgbClr>
                  </a:outerShdw>
                </a:effectLst>
                <a:latin typeface="Inter Bold"/>
              </a:rPr>
              <a:t>(</a:t>
            </a:r>
            <a:r>
              <a:rPr lang="ru-RU" sz="4500" dirty="0">
                <a:solidFill>
                  <a:srgbClr val="FFC000"/>
                </a:solidFill>
                <a:effectLst>
                  <a:outerShdw blurRad="38100" dist="38100" dir="2700000" algn="tl">
                    <a:srgbClr val="000000">
                      <a:alpha val="43137"/>
                    </a:srgbClr>
                  </a:outerShdw>
                </a:effectLst>
                <a:latin typeface="Inter Bold"/>
              </a:rPr>
              <a:t>ТИ</a:t>
            </a:r>
            <a:r>
              <a:rPr lang="en-US" sz="4500" dirty="0">
                <a:solidFill>
                  <a:srgbClr val="FFC000"/>
                </a:solidFill>
                <a:effectLst>
                  <a:outerShdw blurRad="38100" dist="38100" dir="2700000" algn="tl">
                    <a:srgbClr val="000000">
                      <a:alpha val="43137"/>
                    </a:srgbClr>
                  </a:outerShdw>
                </a:effectLst>
                <a:latin typeface="Inter Bold"/>
              </a:rPr>
              <a:t>)</a:t>
            </a:r>
          </a:p>
        </p:txBody>
      </p:sp>
      <p:sp>
        <p:nvSpPr>
          <p:cNvPr id="4" name="TextBox 8"/>
          <p:cNvSpPr txBox="1"/>
          <p:nvPr/>
        </p:nvSpPr>
        <p:spPr>
          <a:xfrm>
            <a:off x="0" y="1937847"/>
            <a:ext cx="3014472" cy="500137"/>
          </a:xfrm>
          <a:prstGeom prst="rect">
            <a:avLst/>
          </a:prstGeom>
        </p:spPr>
        <p:txBody>
          <a:bodyPr wrap="square" lIns="0" tIns="0" rIns="0" bIns="0" rtlCol="0" anchor="t">
            <a:spAutoFit/>
          </a:bodyPr>
          <a:lstStyle/>
          <a:p>
            <a:pPr algn="ctr">
              <a:lnSpc>
                <a:spcPts val="3920"/>
              </a:lnSpc>
              <a:spcBef>
                <a:spcPct val="0"/>
              </a:spcBef>
            </a:pPr>
            <a:r>
              <a:rPr lang="ru-RU" sz="40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Что</a:t>
            </a:r>
            <a:r>
              <a:rPr lang="ru-RU" sz="4000" dirty="0">
                <a:solidFill>
                  <a:srgbClr val="242725"/>
                </a:solidFill>
                <a:latin typeface="Arial" panose="020B0604020202020204" pitchFamily="34" charset="0"/>
                <a:cs typeface="Arial" panose="020B0604020202020204" pitchFamily="34" charset="0"/>
              </a:rPr>
              <a:t> это?</a:t>
            </a:r>
            <a:endParaRPr lang="en-US" sz="4000" dirty="0">
              <a:solidFill>
                <a:srgbClr val="242725"/>
              </a:solidFill>
              <a:latin typeface="Arial" panose="020B0604020202020204" pitchFamily="34" charset="0"/>
              <a:cs typeface="Arial" panose="020B0604020202020204" pitchFamily="34" charset="0"/>
            </a:endParaRPr>
          </a:p>
        </p:txBody>
      </p:sp>
      <p:sp>
        <p:nvSpPr>
          <p:cNvPr id="7" name="TextBox 6"/>
          <p:cNvSpPr txBox="1"/>
          <p:nvPr/>
        </p:nvSpPr>
        <p:spPr>
          <a:xfrm>
            <a:off x="403860" y="2623208"/>
            <a:ext cx="8045196" cy="2246769"/>
          </a:xfrm>
          <a:prstGeom prst="rect">
            <a:avLst/>
          </a:prstGeom>
          <a:noFill/>
          <a:ln w="28575">
            <a:solidFill>
              <a:srgbClr val="FFC000"/>
            </a:solidFill>
          </a:ln>
        </p:spPr>
        <p:txBody>
          <a:bodyPr wrap="square" rtlCol="0">
            <a:spAutoFit/>
          </a:bodyPr>
          <a:lstStyle/>
          <a:p>
            <a:r>
              <a:rPr lang="ru-RU" sz="2000" dirty="0">
                <a:latin typeface="Arial" panose="020B0604020202020204" pitchFamily="34" charset="0"/>
                <a:cs typeface="Arial" panose="020B0604020202020204" pitchFamily="34" charset="0"/>
              </a:rPr>
              <a:t>Разрешение, позволяющее Спортсмену по медицинским показаниям (для лечения определенных заболеваний, оказания экстренной и неотложной помощи) использовать Запрещенную субстанцию или Запрещенный метод, но только при соблюдении условий, изложенных в Статье 4.4 Всемирного антидопингового Кодекса и Международном стандарте по терапевтическому использованию </a:t>
            </a:r>
          </a:p>
        </p:txBody>
      </p:sp>
      <p:pic>
        <p:nvPicPr>
          <p:cNvPr id="8" name="Рисунок 7">
            <a:extLst>
              <a:ext uri="{FF2B5EF4-FFF2-40B4-BE49-F238E27FC236}">
                <a16:creationId xmlns:a16="http://schemas.microsoft.com/office/drawing/2014/main" id="{E1A7ABEB-1877-47E2-8623-11551BE46F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11240" y="278472"/>
            <a:ext cx="1908644" cy="488724"/>
          </a:xfrm>
          <a:prstGeom prst="rect">
            <a:avLst/>
          </a:prstGeom>
        </p:spPr>
      </p:pic>
    </p:spTree>
    <p:extLst>
      <p:ext uri="{BB962C8B-B14F-4D97-AF65-F5344CB8AC3E}">
        <p14:creationId xmlns:p14="http://schemas.microsoft.com/office/powerpoint/2010/main" val="608442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512064" y="5211796"/>
            <a:ext cx="9047220" cy="853503"/>
          </a:xfrm>
          <a:prstGeom prst="rect">
            <a:avLst/>
          </a:prstGeom>
        </p:spPr>
        <p:txBody>
          <a:bodyPr wrap="none">
            <a:spAutoFit/>
          </a:bodyPr>
          <a:lstStyle/>
          <a:p>
            <a:pPr>
              <a:lnSpc>
                <a:spcPts val="6719"/>
              </a:lnSpc>
            </a:pPr>
            <a:r>
              <a:rPr lang="be-BY" sz="4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ЧТО</a:t>
            </a:r>
            <a:r>
              <a:rPr lang="be-BY" sz="4000" dirty="0">
                <a:solidFill>
                  <a:schemeClr val="bg1"/>
                </a:solidFill>
                <a:latin typeface="Arial" panose="020B0604020202020204" pitchFamily="34" charset="0"/>
                <a:cs typeface="Arial" panose="020B0604020202020204" pitchFamily="34" charset="0"/>
              </a:rPr>
              <a:t> необходимо для получения ТИ?</a:t>
            </a:r>
            <a:endParaRPr lang="en-US" sz="4000" dirty="0">
              <a:solidFill>
                <a:schemeClr val="bg1"/>
              </a:solidFill>
              <a:latin typeface="Arial" panose="020B0604020202020204" pitchFamily="34" charset="0"/>
              <a:cs typeface="Arial" panose="020B0604020202020204" pitchFamily="34" charset="0"/>
            </a:endParaRPr>
          </a:p>
        </p:txBody>
      </p:sp>
      <p:sp>
        <p:nvSpPr>
          <p:cNvPr id="6" name="TextBox 8"/>
          <p:cNvSpPr txBox="1"/>
          <p:nvPr/>
        </p:nvSpPr>
        <p:spPr>
          <a:xfrm>
            <a:off x="512064" y="159716"/>
            <a:ext cx="6226905" cy="859210"/>
          </a:xfrm>
          <a:prstGeom prst="rect">
            <a:avLst/>
          </a:prstGeom>
        </p:spPr>
        <p:txBody>
          <a:bodyPr wrap="square" lIns="0" tIns="0" rIns="0" bIns="0" rtlCol="0" anchor="t">
            <a:spAutoFit/>
          </a:bodyPr>
          <a:lstStyle/>
          <a:p>
            <a:pPr>
              <a:lnSpc>
                <a:spcPts val="6719"/>
              </a:lnSpc>
            </a:pPr>
            <a:r>
              <a:rPr lang="be-BY" sz="3200" dirty="0">
                <a:latin typeface="Arial" panose="020B0604020202020204" pitchFamily="34" charset="0"/>
                <a:cs typeface="Arial" panose="020B0604020202020204" pitchFamily="34" charset="0"/>
              </a:rPr>
              <a:t>Вам будет выдано </a:t>
            </a:r>
            <a:r>
              <a:rPr lang="be-BY" sz="3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ТИ</a:t>
            </a:r>
            <a:r>
              <a:rPr lang="be-BY" sz="3200" dirty="0">
                <a:latin typeface="Arial" panose="020B0604020202020204" pitchFamily="34" charset="0"/>
                <a:cs typeface="Arial" panose="020B0604020202020204" pitchFamily="34" charset="0"/>
              </a:rPr>
              <a:t> если:</a:t>
            </a:r>
            <a:endParaRPr lang="en-US" sz="3200" dirty="0">
              <a:latin typeface="Arial" panose="020B0604020202020204" pitchFamily="34" charset="0"/>
              <a:cs typeface="Arial" panose="020B0604020202020204" pitchFamily="34" charset="0"/>
            </a:endParaRPr>
          </a:p>
        </p:txBody>
      </p:sp>
      <p:grpSp>
        <p:nvGrpSpPr>
          <p:cNvPr id="7" name="Group 19"/>
          <p:cNvGrpSpPr/>
          <p:nvPr/>
        </p:nvGrpSpPr>
        <p:grpSpPr>
          <a:xfrm>
            <a:off x="181934" y="1279046"/>
            <a:ext cx="3032510" cy="1584620"/>
            <a:chOff x="-36290" y="-181694"/>
            <a:chExt cx="3711644" cy="2426314"/>
          </a:xfrm>
        </p:grpSpPr>
        <p:sp>
          <p:nvSpPr>
            <p:cNvPr id="8" name="TextBox 20"/>
            <p:cNvSpPr txBox="1"/>
            <p:nvPr/>
          </p:nvSpPr>
          <p:spPr>
            <a:xfrm>
              <a:off x="-36290" y="-181694"/>
              <a:ext cx="3692664" cy="501790"/>
            </a:xfrm>
            <a:prstGeom prst="rect">
              <a:avLst/>
            </a:prstGeom>
          </p:spPr>
          <p:txBody>
            <a:bodyPr lIns="0" tIns="0" rIns="0" bIns="0" rtlCol="0" anchor="t">
              <a:spAutoFit/>
            </a:bodyPr>
            <a:lstStyle/>
            <a:p>
              <a:pPr algn="ctr">
                <a:lnSpc>
                  <a:spcPts val="2800"/>
                </a:lnSpc>
                <a:spcBef>
                  <a:spcPct val="0"/>
                </a:spcBef>
              </a:pPr>
              <a:r>
                <a:rPr lang="ru-RU" sz="2000" b="1" spc="2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Условие</a:t>
              </a:r>
              <a:r>
                <a:rPr lang="en-US" sz="2000" b="1" spc="2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a:t>
              </a:r>
            </a:p>
          </p:txBody>
        </p:sp>
        <p:sp>
          <p:nvSpPr>
            <p:cNvPr id="9" name="TextBox 21"/>
            <p:cNvSpPr txBox="1"/>
            <p:nvPr/>
          </p:nvSpPr>
          <p:spPr>
            <a:xfrm>
              <a:off x="-17310" y="595222"/>
              <a:ext cx="3692664" cy="1649398"/>
            </a:xfrm>
            <a:prstGeom prst="rect">
              <a:avLst/>
            </a:prstGeom>
            <a:ln w="19050">
              <a:solidFill>
                <a:srgbClr val="FFC000"/>
              </a:solidFill>
            </a:ln>
          </p:spPr>
          <p:txBody>
            <a:bodyPr lIns="0" tIns="0" rIns="0" bIns="0" rtlCol="0" anchor="t">
              <a:spAutoFit/>
            </a:bodyPr>
            <a:lstStyle/>
            <a:p>
              <a:pPr algn="ctr">
                <a:spcBef>
                  <a:spcPct val="0"/>
                </a:spcBef>
                <a:tabLst>
                  <a:tab pos="365125" algn="l"/>
                </a:tabLst>
                <a:defRPr/>
              </a:pPr>
              <a:r>
                <a:rPr lang="ru-RU" sz="1400" dirty="0">
                  <a:latin typeface="Arial" panose="020B0604020202020204" pitchFamily="34" charset="0"/>
                  <a:ea typeface="Inter" panose="020B0604020202020204" charset="0"/>
                  <a:cs typeface="Arial" panose="020B0604020202020204" pitchFamily="34" charset="0"/>
                </a:rPr>
                <a:t>Запрещенная субстанция или метод необходимы для лечения диагностированного заболевания, имеющего клинического подтверждение</a:t>
              </a:r>
            </a:p>
          </p:txBody>
        </p:sp>
      </p:grpSp>
      <p:grpSp>
        <p:nvGrpSpPr>
          <p:cNvPr id="12" name="Group 25"/>
          <p:cNvGrpSpPr/>
          <p:nvPr/>
        </p:nvGrpSpPr>
        <p:grpSpPr>
          <a:xfrm>
            <a:off x="3369652" y="1279046"/>
            <a:ext cx="2785456" cy="1591625"/>
            <a:chOff x="-13628" y="-47625"/>
            <a:chExt cx="3713941" cy="2122167"/>
          </a:xfrm>
        </p:grpSpPr>
        <p:sp>
          <p:nvSpPr>
            <p:cNvPr id="13" name="TextBox 26"/>
            <p:cNvSpPr txBox="1"/>
            <p:nvPr/>
          </p:nvSpPr>
          <p:spPr>
            <a:xfrm>
              <a:off x="-13628" y="-47625"/>
              <a:ext cx="3692664" cy="436957"/>
            </a:xfrm>
            <a:prstGeom prst="rect">
              <a:avLst/>
            </a:prstGeom>
          </p:spPr>
          <p:txBody>
            <a:bodyPr lIns="0" tIns="0" rIns="0" bIns="0" rtlCol="0" anchor="t">
              <a:spAutoFit/>
            </a:bodyPr>
            <a:lstStyle/>
            <a:p>
              <a:pPr algn="ctr">
                <a:lnSpc>
                  <a:spcPts val="2800"/>
                </a:lnSpc>
                <a:spcBef>
                  <a:spcPct val="0"/>
                </a:spcBef>
              </a:pPr>
              <a:r>
                <a:rPr lang="ru-RU" sz="2000" b="1" spc="2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Условие</a:t>
              </a:r>
              <a:r>
                <a:rPr lang="en-US" sz="2000" b="1" spc="2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a:t>
              </a:r>
            </a:p>
          </p:txBody>
        </p:sp>
        <p:sp>
          <p:nvSpPr>
            <p:cNvPr id="14" name="TextBox 27"/>
            <p:cNvSpPr txBox="1"/>
            <p:nvPr/>
          </p:nvSpPr>
          <p:spPr>
            <a:xfrm>
              <a:off x="7649" y="638251"/>
              <a:ext cx="3692664" cy="1436291"/>
            </a:xfrm>
            <a:prstGeom prst="rect">
              <a:avLst/>
            </a:prstGeom>
            <a:ln w="19050">
              <a:solidFill>
                <a:srgbClr val="FFC000"/>
              </a:solidFill>
            </a:ln>
          </p:spPr>
          <p:txBody>
            <a:bodyPr lIns="0" tIns="0" rIns="0" bIns="0" rtlCol="0" anchor="t">
              <a:spAutoFit/>
            </a:bodyPr>
            <a:lstStyle/>
            <a:p>
              <a:pPr algn="ctr">
                <a:spcBef>
                  <a:spcPct val="0"/>
                </a:spcBef>
                <a:tabLst>
                  <a:tab pos="365125" algn="l"/>
                </a:tabLst>
                <a:defRPr/>
              </a:pPr>
              <a:r>
                <a:rPr lang="ru-RU" sz="1400" dirty="0">
                  <a:latin typeface="Arial" panose="020B0604020202020204" pitchFamily="34" charset="0"/>
                  <a:ea typeface="Inter" panose="020B0604020202020204" charset="0"/>
                  <a:cs typeface="Arial" panose="020B0604020202020204" pitchFamily="34" charset="0"/>
                </a:rPr>
                <a:t>Использование запрещенной субстанции или метода крайне маловероятно может привести к дополнительному улучшению спортивного результата</a:t>
              </a:r>
            </a:p>
          </p:txBody>
        </p:sp>
      </p:grpSp>
      <p:grpSp>
        <p:nvGrpSpPr>
          <p:cNvPr id="15" name="Group 22"/>
          <p:cNvGrpSpPr/>
          <p:nvPr/>
        </p:nvGrpSpPr>
        <p:grpSpPr>
          <a:xfrm>
            <a:off x="6326274" y="1295487"/>
            <a:ext cx="2783852" cy="1358431"/>
            <a:chOff x="0" y="-47625"/>
            <a:chExt cx="3711803" cy="1811243"/>
          </a:xfrm>
        </p:grpSpPr>
        <p:sp>
          <p:nvSpPr>
            <p:cNvPr id="16" name="TextBox 23"/>
            <p:cNvSpPr txBox="1"/>
            <p:nvPr/>
          </p:nvSpPr>
          <p:spPr>
            <a:xfrm>
              <a:off x="0" y="-47625"/>
              <a:ext cx="3692664" cy="436958"/>
            </a:xfrm>
            <a:prstGeom prst="rect">
              <a:avLst/>
            </a:prstGeom>
          </p:spPr>
          <p:txBody>
            <a:bodyPr lIns="0" tIns="0" rIns="0" bIns="0" rtlCol="0" anchor="t">
              <a:spAutoFit/>
            </a:bodyPr>
            <a:lstStyle/>
            <a:p>
              <a:pPr algn="ctr">
                <a:lnSpc>
                  <a:spcPts val="2800"/>
                </a:lnSpc>
                <a:spcBef>
                  <a:spcPct val="0"/>
                </a:spcBef>
              </a:pPr>
              <a:r>
                <a:rPr lang="ru-RU" sz="2000" b="1" spc="2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Условие</a:t>
              </a:r>
              <a:r>
                <a:rPr lang="en-US" sz="2000" b="1" spc="2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3</a:t>
              </a:r>
            </a:p>
          </p:txBody>
        </p:sp>
        <p:sp>
          <p:nvSpPr>
            <p:cNvPr id="17" name="TextBox 24"/>
            <p:cNvSpPr txBox="1"/>
            <p:nvPr/>
          </p:nvSpPr>
          <p:spPr>
            <a:xfrm>
              <a:off x="19139" y="614585"/>
              <a:ext cx="3692664" cy="1149033"/>
            </a:xfrm>
            <a:prstGeom prst="rect">
              <a:avLst/>
            </a:prstGeom>
            <a:ln w="19050">
              <a:solidFill>
                <a:srgbClr val="FFC000"/>
              </a:solidFill>
            </a:ln>
          </p:spPr>
          <p:txBody>
            <a:bodyPr lIns="0" tIns="0" rIns="0" bIns="0" rtlCol="0" anchor="t">
              <a:spAutoFit/>
            </a:bodyPr>
            <a:lstStyle/>
            <a:p>
              <a:pPr algn="ctr">
                <a:spcBef>
                  <a:spcPct val="0"/>
                </a:spcBef>
              </a:pPr>
              <a:r>
                <a:rPr lang="ru-RU" sz="1400" dirty="0">
                  <a:solidFill>
                    <a:srgbClr val="242725"/>
                  </a:solidFill>
                  <a:latin typeface="Arial" panose="020B0604020202020204" pitchFamily="34" charset="0"/>
                  <a:cs typeface="Arial" panose="020B0604020202020204" pitchFamily="34" charset="0"/>
                </a:rPr>
                <a:t>Не существует доступного альтернативного лечения без использования запрещённых субстанций или методов</a:t>
              </a:r>
              <a:endParaRPr lang="en-US" sz="1400" dirty="0">
                <a:solidFill>
                  <a:srgbClr val="242725"/>
                </a:solidFill>
                <a:latin typeface="Arial" panose="020B0604020202020204" pitchFamily="34" charset="0"/>
                <a:cs typeface="Arial" panose="020B0604020202020204" pitchFamily="34" charset="0"/>
              </a:endParaRPr>
            </a:p>
          </p:txBody>
        </p:sp>
      </p:grpSp>
      <p:grpSp>
        <p:nvGrpSpPr>
          <p:cNvPr id="18" name="Group 25"/>
          <p:cNvGrpSpPr/>
          <p:nvPr/>
        </p:nvGrpSpPr>
        <p:grpSpPr>
          <a:xfrm>
            <a:off x="9171626" y="1295487"/>
            <a:ext cx="2898757" cy="1996110"/>
            <a:chOff x="0" y="-47625"/>
            <a:chExt cx="3865009" cy="2661479"/>
          </a:xfrm>
        </p:grpSpPr>
        <p:sp>
          <p:nvSpPr>
            <p:cNvPr id="19" name="TextBox 26"/>
            <p:cNvSpPr txBox="1"/>
            <p:nvPr/>
          </p:nvSpPr>
          <p:spPr>
            <a:xfrm>
              <a:off x="0" y="-47625"/>
              <a:ext cx="3692664" cy="478764"/>
            </a:xfrm>
            <a:prstGeom prst="rect">
              <a:avLst/>
            </a:prstGeom>
          </p:spPr>
          <p:txBody>
            <a:bodyPr lIns="0" tIns="0" rIns="0" bIns="0" rtlCol="0" anchor="t">
              <a:spAutoFit/>
            </a:bodyPr>
            <a:lstStyle/>
            <a:p>
              <a:pPr algn="ctr">
                <a:lnSpc>
                  <a:spcPts val="2800"/>
                </a:lnSpc>
                <a:spcBef>
                  <a:spcPct val="0"/>
                </a:spcBef>
              </a:pPr>
              <a:r>
                <a:rPr lang="ru-RU" sz="2000" b="1" spc="2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Условие 4</a:t>
              </a:r>
              <a:endParaRPr lang="en-US" sz="2000" b="1" spc="20"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0" name="TextBox 27"/>
            <p:cNvSpPr txBox="1"/>
            <p:nvPr/>
          </p:nvSpPr>
          <p:spPr>
            <a:xfrm>
              <a:off x="172345" y="603048"/>
              <a:ext cx="3692664" cy="2010806"/>
            </a:xfrm>
            <a:prstGeom prst="rect">
              <a:avLst/>
            </a:prstGeom>
            <a:ln w="19050">
              <a:solidFill>
                <a:srgbClr val="FFC000"/>
              </a:solidFill>
            </a:ln>
          </p:spPr>
          <p:txBody>
            <a:bodyPr lIns="0" tIns="0" rIns="0" bIns="0" rtlCol="0" anchor="t">
              <a:spAutoFit/>
            </a:bodyPr>
            <a:lstStyle/>
            <a:p>
              <a:pPr algn="ctr">
                <a:spcBef>
                  <a:spcPct val="0"/>
                </a:spcBef>
                <a:tabLst>
                  <a:tab pos="365125" algn="l"/>
                </a:tabLst>
                <a:defRPr/>
              </a:pPr>
              <a:r>
                <a:rPr lang="ru-RU" sz="1400" dirty="0">
                  <a:latin typeface="Arial" panose="020B0604020202020204" pitchFamily="34" charset="0"/>
                  <a:ea typeface="Inter" panose="020B0604020202020204" charset="0"/>
                  <a:cs typeface="Arial" panose="020B0604020202020204" pitchFamily="34" charset="0"/>
                </a:rPr>
                <a:t>Необходимость использования запрещенной субстанции или метода не является следствием предыдущего использования (без ТИ) субстанции или метода, запрещенных на момент их использования</a:t>
              </a:r>
            </a:p>
          </p:txBody>
        </p:sp>
      </p:grpSp>
      <p:pic>
        <p:nvPicPr>
          <p:cNvPr id="23" name="Рисунок 22">
            <a:extLst>
              <a:ext uri="{FF2B5EF4-FFF2-40B4-BE49-F238E27FC236}">
                <a16:creationId xmlns:a16="http://schemas.microsoft.com/office/drawing/2014/main" id="{B1E7D7D1-E899-4476-BE20-9CEDE54263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11240" y="278472"/>
            <a:ext cx="1908644" cy="488724"/>
          </a:xfrm>
          <a:prstGeom prst="rect">
            <a:avLst/>
          </a:prstGeom>
        </p:spPr>
      </p:pic>
    </p:spTree>
    <p:extLst>
      <p:ext uri="{BB962C8B-B14F-4D97-AF65-F5344CB8AC3E}">
        <p14:creationId xmlns:p14="http://schemas.microsoft.com/office/powerpoint/2010/main" val="3778642474"/>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3" name="TextBox 3"/>
          <p:cNvSpPr txBox="1"/>
          <p:nvPr/>
        </p:nvSpPr>
        <p:spPr>
          <a:xfrm>
            <a:off x="685800" y="1573924"/>
            <a:ext cx="1538106" cy="243656"/>
          </a:xfrm>
          <a:prstGeom prst="rect">
            <a:avLst/>
          </a:prstGeom>
        </p:spPr>
        <p:txBody>
          <a:bodyPr anchor="t" bIns="0" lIns="0" rIns="0" rtlCol="0" tIns="0">
            <a:spAutoFit/>
          </a:bodyPr>
          <a:lstStyle/>
          <a:p>
            <a:pPr>
              <a:lnSpc>
                <a:spcPts val="1867"/>
              </a:lnSpc>
              <a:spcBef>
                <a:spcPct val="0"/>
              </a:spcBef>
            </a:pPr>
            <a:r>
              <a:rPr dirty="0" lang="ru-RU" spc="13" sz="1333">
                <a:solidFill>
                  <a:srgbClr val="242725"/>
                </a:solidFill>
                <a:latin typeface="Inter Bold"/>
              </a:rPr>
              <a:t>АСТМА</a:t>
            </a:r>
            <a:endParaRPr dirty="0" lang="en-US" spc="13" sz="1333">
              <a:solidFill>
                <a:srgbClr val="242725"/>
              </a:solidFill>
              <a:latin typeface="Inter Bold"/>
            </a:endParaRPr>
          </a:p>
        </p:txBody>
      </p:sp>
      <p:sp>
        <p:nvSpPr>
          <p:cNvPr id="7" name="TextBox 7"/>
          <p:cNvSpPr txBox="1"/>
          <p:nvPr/>
        </p:nvSpPr>
        <p:spPr>
          <a:xfrm>
            <a:off x="2825904" y="1573924"/>
            <a:ext cx="1538106" cy="730969"/>
          </a:xfrm>
          <a:prstGeom prst="rect">
            <a:avLst/>
          </a:prstGeom>
        </p:spPr>
        <p:txBody>
          <a:bodyPr anchor="t" bIns="0" lIns="0" rIns="0" rtlCol="0" tIns="0">
            <a:spAutoFit/>
          </a:bodyPr>
          <a:lstStyle/>
          <a:p>
            <a:pPr>
              <a:lnSpc>
                <a:spcPts val="1867"/>
              </a:lnSpc>
              <a:spcBef>
                <a:spcPct val="0"/>
              </a:spcBef>
            </a:pPr>
            <a:r>
              <a:rPr dirty="0" lang="ru-RU" spc="13" sz="1333">
                <a:solidFill>
                  <a:srgbClr val="242725"/>
                </a:solidFill>
                <a:latin typeface="Inter Bold"/>
              </a:rPr>
              <a:t>СИНДРОМ ДЕФИЦИТА ВНИМАНИЯ</a:t>
            </a:r>
            <a:endParaRPr dirty="0" lang="en-US" spc="13" sz="1333">
              <a:solidFill>
                <a:srgbClr val="242725"/>
              </a:solidFill>
              <a:latin typeface="Inter Bold"/>
            </a:endParaRPr>
          </a:p>
        </p:txBody>
      </p:sp>
      <p:sp>
        <p:nvSpPr>
          <p:cNvPr id="10" name="TextBox 10"/>
          <p:cNvSpPr txBox="1"/>
          <p:nvPr/>
        </p:nvSpPr>
        <p:spPr>
          <a:xfrm>
            <a:off x="4966008" y="1573924"/>
            <a:ext cx="1538106" cy="487313"/>
          </a:xfrm>
          <a:prstGeom prst="rect">
            <a:avLst/>
          </a:prstGeom>
        </p:spPr>
        <p:txBody>
          <a:bodyPr anchor="t" bIns="0" lIns="0" rIns="0" rtlCol="0" tIns="0">
            <a:spAutoFit/>
          </a:bodyPr>
          <a:lstStyle/>
          <a:p>
            <a:pPr>
              <a:lnSpc>
                <a:spcPts val="1867"/>
              </a:lnSpc>
              <a:spcBef>
                <a:spcPct val="0"/>
              </a:spcBef>
            </a:pPr>
            <a:r>
              <a:rPr dirty="0" lang="ru-RU" spc="13" sz="1333">
                <a:solidFill>
                  <a:srgbClr val="242725"/>
                </a:solidFill>
                <a:latin typeface="Inter Bold"/>
              </a:rPr>
              <a:t>САХАРНЫЙ ДИАБЕТ</a:t>
            </a:r>
            <a:endParaRPr dirty="0" lang="en-US" spc="13" sz="1333">
              <a:solidFill>
                <a:srgbClr val="242725"/>
              </a:solidFill>
              <a:latin typeface="Inter Bold"/>
            </a:endParaRPr>
          </a:p>
        </p:txBody>
      </p:sp>
      <p:sp>
        <p:nvSpPr>
          <p:cNvPr id="13" name="TextBox 13"/>
          <p:cNvSpPr txBox="1"/>
          <p:nvPr/>
        </p:nvSpPr>
        <p:spPr>
          <a:xfrm>
            <a:off x="7106112" y="1573924"/>
            <a:ext cx="1682289" cy="974626"/>
          </a:xfrm>
          <a:prstGeom prst="rect">
            <a:avLst/>
          </a:prstGeom>
        </p:spPr>
        <p:txBody>
          <a:bodyPr anchor="t" bIns="0" lIns="0" rIns="0" rtlCol="0" tIns="0" wrap="square">
            <a:spAutoFit/>
          </a:bodyPr>
          <a:lstStyle/>
          <a:p>
            <a:pPr>
              <a:lnSpc>
                <a:spcPts val="1867"/>
              </a:lnSpc>
              <a:spcBef>
                <a:spcPct val="0"/>
              </a:spcBef>
            </a:pPr>
            <a:r>
              <a:rPr dirty="0" lang="ru-RU" spc="13" sz="1333">
                <a:solidFill>
                  <a:srgbClr val="242725"/>
                </a:solidFill>
                <a:latin typeface="Inter Bold"/>
              </a:rPr>
              <a:t>БЕСПЛОДИЕ/ СИНДРОМ ПОЛИКИСТОЗНЫХ ЯИЧНИКОВ</a:t>
            </a:r>
            <a:endParaRPr dirty="0" lang="en-US" spc="13" sz="1333">
              <a:solidFill>
                <a:srgbClr val="242725"/>
              </a:solidFill>
              <a:latin typeface="Inter Bold"/>
            </a:endParaRPr>
          </a:p>
        </p:txBody>
      </p:sp>
      <p:sp>
        <p:nvSpPr>
          <p:cNvPr id="16" name="TextBox 16"/>
          <p:cNvSpPr txBox="1"/>
          <p:nvPr/>
        </p:nvSpPr>
        <p:spPr>
          <a:xfrm>
            <a:off x="9246215" y="1573924"/>
            <a:ext cx="1777385" cy="730969"/>
          </a:xfrm>
          <a:prstGeom prst="rect">
            <a:avLst/>
          </a:prstGeom>
        </p:spPr>
        <p:txBody>
          <a:bodyPr anchor="t" bIns="0" lIns="0" rIns="0" rtlCol="0" tIns="0" wrap="square">
            <a:spAutoFit/>
          </a:bodyPr>
          <a:lstStyle/>
          <a:p>
            <a:pPr>
              <a:lnSpc>
                <a:spcPts val="1867"/>
              </a:lnSpc>
              <a:spcBef>
                <a:spcPct val="0"/>
              </a:spcBef>
            </a:pPr>
            <a:r>
              <a:rPr dirty="0" lang="ru-RU" spc="13" sz="1333">
                <a:solidFill>
                  <a:srgbClr val="242725"/>
                </a:solidFill>
                <a:latin typeface="Inter Bold"/>
              </a:rPr>
              <a:t>ВОСПАЛИТЕЛЬНЫЕ ЗАБОЛЕВАНИЯ КИШЕЧНИКА</a:t>
            </a:r>
            <a:endParaRPr dirty="0" lang="en-US" spc="13" sz="1333">
              <a:solidFill>
                <a:srgbClr val="242725"/>
              </a:solidFill>
              <a:latin typeface="Inter Bold"/>
            </a:endParaRPr>
          </a:p>
        </p:txBody>
      </p:sp>
      <p:grpSp>
        <p:nvGrpSpPr>
          <p:cNvPr id="18" name="Group 18"/>
          <p:cNvGrpSpPr/>
          <p:nvPr/>
        </p:nvGrpSpPr>
        <p:grpSpPr>
          <a:xfrm>
            <a:off x="685801" y="904127"/>
            <a:ext cx="11697427" cy="212923"/>
            <a:chOff x="0" y="0"/>
            <a:chExt cx="23394855" cy="425846"/>
          </a:xfrm>
          <a:solidFill>
            <a:srgbClr val="FFC000"/>
          </a:solidFill>
        </p:grpSpPr>
        <p:sp>
          <p:nvSpPr>
            <p:cNvPr id="19" name="AutoShape 19"/>
            <p:cNvSpPr/>
            <p:nvPr/>
          </p:nvSpPr>
          <p:spPr>
            <a:xfrm>
              <a:off x="212923" y="198953"/>
              <a:ext cx="23181932" cy="27940"/>
            </a:xfrm>
            <a:prstGeom prst="rect">
              <a:avLst/>
            </a:prstGeom>
            <a:grpFill/>
          </p:spPr>
        </p:sp>
        <p:grpSp>
          <p:nvGrpSpPr>
            <p:cNvPr id="20" name="Group 20"/>
            <p:cNvGrpSpPr/>
            <p:nvPr/>
          </p:nvGrpSpPr>
          <p:grpSpPr>
            <a:xfrm>
              <a:off x="0" y="0"/>
              <a:ext cx="425846" cy="425846"/>
              <a:chOff x="0" y="0"/>
              <a:chExt cx="6350000" cy="6350000"/>
            </a:xfrm>
            <a:grpFill/>
          </p:grpSpPr>
          <p:sp>
            <p:nvSpPr>
              <p:cNvPr id="21" name="Freeform 21"/>
              <p:cNvSpPr/>
              <p:nvPr/>
            </p:nvSpPr>
            <p:spPr>
              <a:xfrm>
                <a:off x="14167" y="0"/>
                <a:ext cx="6321665" cy="6350000"/>
              </a:xfrm>
              <a:custGeom>
                <a:avLst/>
                <a:gdLst/>
                <a:ahLst/>
                <a:cxnLst/>
                <a:rect b="b" l="l" r="r" t="t"/>
                <a:pathLst>
                  <a:path h="6350000" w="6321665">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2" name="Group 22"/>
            <p:cNvGrpSpPr/>
            <p:nvPr/>
          </p:nvGrpSpPr>
          <p:grpSpPr>
            <a:xfrm>
              <a:off x="4280207" y="0"/>
              <a:ext cx="425846" cy="425846"/>
              <a:chOff x="0" y="0"/>
              <a:chExt cx="6350000" cy="6350000"/>
            </a:xfrm>
            <a:grpFill/>
          </p:grpSpPr>
          <p:sp>
            <p:nvSpPr>
              <p:cNvPr id="23" name="Freeform 23"/>
              <p:cNvSpPr/>
              <p:nvPr/>
            </p:nvSpPr>
            <p:spPr>
              <a:xfrm>
                <a:off x="14167" y="0"/>
                <a:ext cx="6321665" cy="6350000"/>
              </a:xfrm>
              <a:custGeom>
                <a:avLst/>
                <a:gdLst/>
                <a:ahLst/>
                <a:cxnLst/>
                <a:rect b="b" l="l" r="r" t="t"/>
                <a:pathLst>
                  <a:path h="6350000" w="6321665">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4" name="Group 24"/>
            <p:cNvGrpSpPr/>
            <p:nvPr/>
          </p:nvGrpSpPr>
          <p:grpSpPr>
            <a:xfrm>
              <a:off x="8560415" y="0"/>
              <a:ext cx="425846" cy="425846"/>
              <a:chOff x="0" y="0"/>
              <a:chExt cx="6350000" cy="6350000"/>
            </a:xfrm>
            <a:grpFill/>
          </p:grpSpPr>
          <p:sp>
            <p:nvSpPr>
              <p:cNvPr id="25" name="Freeform 25"/>
              <p:cNvSpPr/>
              <p:nvPr/>
            </p:nvSpPr>
            <p:spPr>
              <a:xfrm>
                <a:off x="14167" y="0"/>
                <a:ext cx="6321665" cy="6350000"/>
              </a:xfrm>
              <a:custGeom>
                <a:avLst/>
                <a:gdLst/>
                <a:ahLst/>
                <a:cxnLst/>
                <a:rect b="b" l="l" r="r" t="t"/>
                <a:pathLst>
                  <a:path h="6350000" w="6321665">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6" name="Group 26"/>
            <p:cNvGrpSpPr/>
            <p:nvPr/>
          </p:nvGrpSpPr>
          <p:grpSpPr>
            <a:xfrm>
              <a:off x="12840622" y="0"/>
              <a:ext cx="425846" cy="425846"/>
              <a:chOff x="0" y="0"/>
              <a:chExt cx="6350000" cy="6350000"/>
            </a:xfrm>
            <a:grpFill/>
          </p:grpSpPr>
          <p:sp>
            <p:nvSpPr>
              <p:cNvPr id="27" name="Freeform 27"/>
              <p:cNvSpPr/>
              <p:nvPr/>
            </p:nvSpPr>
            <p:spPr>
              <a:xfrm>
                <a:off x="14167" y="0"/>
                <a:ext cx="6321665" cy="6350000"/>
              </a:xfrm>
              <a:custGeom>
                <a:avLst/>
                <a:gdLst/>
                <a:ahLst/>
                <a:cxnLst/>
                <a:rect b="b" l="l" r="r" t="t"/>
                <a:pathLst>
                  <a:path h="6350000" w="6321665">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8" name="Group 28"/>
            <p:cNvGrpSpPr/>
            <p:nvPr/>
          </p:nvGrpSpPr>
          <p:grpSpPr>
            <a:xfrm>
              <a:off x="17120830" y="0"/>
              <a:ext cx="425846" cy="425846"/>
              <a:chOff x="0" y="0"/>
              <a:chExt cx="6350000" cy="6350000"/>
            </a:xfrm>
            <a:grpFill/>
          </p:grpSpPr>
          <p:sp>
            <p:nvSpPr>
              <p:cNvPr id="29" name="Freeform 29"/>
              <p:cNvSpPr/>
              <p:nvPr/>
            </p:nvSpPr>
            <p:spPr>
              <a:xfrm>
                <a:off x="14167" y="0"/>
                <a:ext cx="6321665" cy="6350000"/>
              </a:xfrm>
              <a:custGeom>
                <a:avLst/>
                <a:gdLst/>
                <a:ahLst/>
                <a:cxnLst/>
                <a:rect b="b" l="l" r="r" t="t"/>
                <a:pathLst>
                  <a:path h="6350000" w="6321665">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grpSp>
        <p:nvGrpSpPr>
          <p:cNvPr id="31" name="Group 18"/>
          <p:cNvGrpSpPr/>
          <p:nvPr/>
        </p:nvGrpSpPr>
        <p:grpSpPr>
          <a:xfrm>
            <a:off x="685801" y="3020277"/>
            <a:ext cx="11697427" cy="212923"/>
            <a:chOff x="0" y="0"/>
            <a:chExt cx="23394855" cy="425846"/>
          </a:xfrm>
          <a:solidFill>
            <a:srgbClr val="FFC000"/>
          </a:solidFill>
        </p:grpSpPr>
        <p:sp>
          <p:nvSpPr>
            <p:cNvPr id="32" name="AutoShape 19"/>
            <p:cNvSpPr/>
            <p:nvPr/>
          </p:nvSpPr>
          <p:spPr>
            <a:xfrm>
              <a:off x="212923" y="198953"/>
              <a:ext cx="23181932" cy="27940"/>
            </a:xfrm>
            <a:prstGeom prst="rect">
              <a:avLst/>
            </a:prstGeom>
            <a:grpFill/>
          </p:spPr>
        </p:sp>
        <p:grpSp>
          <p:nvGrpSpPr>
            <p:cNvPr id="33" name="Group 20"/>
            <p:cNvGrpSpPr/>
            <p:nvPr/>
          </p:nvGrpSpPr>
          <p:grpSpPr>
            <a:xfrm>
              <a:off x="0" y="0"/>
              <a:ext cx="425846" cy="425846"/>
              <a:chOff x="0" y="0"/>
              <a:chExt cx="6350000" cy="6350000"/>
            </a:xfrm>
            <a:grpFill/>
          </p:grpSpPr>
          <p:sp>
            <p:nvSpPr>
              <p:cNvPr id="42" name="Freeform 21"/>
              <p:cNvSpPr/>
              <p:nvPr/>
            </p:nvSpPr>
            <p:spPr>
              <a:xfrm>
                <a:off x="14167" y="0"/>
                <a:ext cx="6321665" cy="6350000"/>
              </a:xfrm>
              <a:custGeom>
                <a:avLst/>
                <a:gdLst/>
                <a:ahLst/>
                <a:cxnLst/>
                <a:rect b="b" l="l" r="r" t="t"/>
                <a:pathLst>
                  <a:path h="6350000" w="6321665">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34" name="Group 22"/>
            <p:cNvGrpSpPr/>
            <p:nvPr/>
          </p:nvGrpSpPr>
          <p:grpSpPr>
            <a:xfrm>
              <a:off x="4280207" y="0"/>
              <a:ext cx="425846" cy="425846"/>
              <a:chOff x="0" y="0"/>
              <a:chExt cx="6350000" cy="6350000"/>
            </a:xfrm>
            <a:grpFill/>
          </p:grpSpPr>
          <p:sp>
            <p:nvSpPr>
              <p:cNvPr id="41" name="Freeform 23"/>
              <p:cNvSpPr/>
              <p:nvPr/>
            </p:nvSpPr>
            <p:spPr>
              <a:xfrm>
                <a:off x="14167" y="0"/>
                <a:ext cx="6321665" cy="6350000"/>
              </a:xfrm>
              <a:custGeom>
                <a:avLst/>
                <a:gdLst/>
                <a:ahLst/>
                <a:cxnLst/>
                <a:rect b="b" l="l" r="r" t="t"/>
                <a:pathLst>
                  <a:path h="6350000" w="6321665">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35" name="Group 24"/>
            <p:cNvGrpSpPr/>
            <p:nvPr/>
          </p:nvGrpSpPr>
          <p:grpSpPr>
            <a:xfrm>
              <a:off x="8560415" y="0"/>
              <a:ext cx="425846" cy="425846"/>
              <a:chOff x="0" y="0"/>
              <a:chExt cx="6350000" cy="6350000"/>
            </a:xfrm>
            <a:grpFill/>
          </p:grpSpPr>
          <p:sp>
            <p:nvSpPr>
              <p:cNvPr id="40" name="Freeform 25"/>
              <p:cNvSpPr/>
              <p:nvPr/>
            </p:nvSpPr>
            <p:spPr>
              <a:xfrm>
                <a:off x="14167" y="0"/>
                <a:ext cx="6321665" cy="6350000"/>
              </a:xfrm>
              <a:custGeom>
                <a:avLst/>
                <a:gdLst/>
                <a:ahLst/>
                <a:cxnLst/>
                <a:rect b="b" l="l" r="r" t="t"/>
                <a:pathLst>
                  <a:path h="6350000" w="6321665">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36" name="Group 26"/>
            <p:cNvGrpSpPr/>
            <p:nvPr/>
          </p:nvGrpSpPr>
          <p:grpSpPr>
            <a:xfrm>
              <a:off x="12840622" y="0"/>
              <a:ext cx="425846" cy="425846"/>
              <a:chOff x="0" y="0"/>
              <a:chExt cx="6350000" cy="6350000"/>
            </a:xfrm>
            <a:grpFill/>
          </p:grpSpPr>
          <p:sp>
            <p:nvSpPr>
              <p:cNvPr id="39" name="Freeform 27"/>
              <p:cNvSpPr/>
              <p:nvPr/>
            </p:nvSpPr>
            <p:spPr>
              <a:xfrm>
                <a:off x="14167" y="0"/>
                <a:ext cx="6321665" cy="6350000"/>
              </a:xfrm>
              <a:custGeom>
                <a:avLst/>
                <a:gdLst/>
                <a:ahLst/>
                <a:cxnLst/>
                <a:rect b="b" l="l" r="r" t="t"/>
                <a:pathLst>
                  <a:path h="6350000" w="6321665">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37" name="Group 28"/>
            <p:cNvGrpSpPr/>
            <p:nvPr/>
          </p:nvGrpSpPr>
          <p:grpSpPr>
            <a:xfrm>
              <a:off x="17120830" y="0"/>
              <a:ext cx="425846" cy="425846"/>
              <a:chOff x="0" y="0"/>
              <a:chExt cx="6350000" cy="6350000"/>
            </a:xfrm>
            <a:grpFill/>
          </p:grpSpPr>
          <p:sp>
            <p:nvSpPr>
              <p:cNvPr id="38" name="Freeform 29"/>
              <p:cNvSpPr/>
              <p:nvPr/>
            </p:nvSpPr>
            <p:spPr>
              <a:xfrm>
                <a:off x="14167" y="0"/>
                <a:ext cx="6321665" cy="6350000"/>
              </a:xfrm>
              <a:custGeom>
                <a:avLst/>
                <a:gdLst/>
                <a:ahLst/>
                <a:cxnLst/>
                <a:rect b="b" l="l" r="r" t="t"/>
                <a:pathLst>
                  <a:path h="6350000" w="6321665">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sp>
        <p:nvSpPr>
          <p:cNvPr id="43" name="TextBox 3"/>
          <p:cNvSpPr txBox="1"/>
          <p:nvPr/>
        </p:nvSpPr>
        <p:spPr>
          <a:xfrm>
            <a:off x="684944" y="3776387"/>
            <a:ext cx="1538106" cy="487313"/>
          </a:xfrm>
          <a:prstGeom prst="rect">
            <a:avLst/>
          </a:prstGeom>
        </p:spPr>
        <p:txBody>
          <a:bodyPr anchor="t" bIns="0" lIns="0" rIns="0" rtlCol="0" tIns="0">
            <a:spAutoFit/>
          </a:bodyPr>
          <a:lstStyle/>
          <a:p>
            <a:pPr>
              <a:lnSpc>
                <a:spcPts val="1867"/>
              </a:lnSpc>
              <a:spcBef>
                <a:spcPct val="0"/>
              </a:spcBef>
            </a:pPr>
            <a:r>
              <a:rPr dirty="0" lang="ru-RU" spc="13" sz="1333">
                <a:solidFill>
                  <a:srgbClr val="242725"/>
                </a:solidFill>
                <a:latin typeface="Inter Bold"/>
              </a:rPr>
              <a:t>ВНУТРИВЕННЫЕ ИНФУЗИИ</a:t>
            </a:r>
            <a:endParaRPr dirty="0" lang="en-US" spc="13" sz="1333">
              <a:solidFill>
                <a:srgbClr val="242725"/>
              </a:solidFill>
              <a:latin typeface="Inter Bold"/>
            </a:endParaRPr>
          </a:p>
        </p:txBody>
      </p:sp>
      <p:sp>
        <p:nvSpPr>
          <p:cNvPr id="44" name="TextBox 16"/>
          <p:cNvSpPr txBox="1"/>
          <p:nvPr/>
        </p:nvSpPr>
        <p:spPr>
          <a:xfrm>
            <a:off x="2836948" y="3644522"/>
            <a:ext cx="1777385" cy="974626"/>
          </a:xfrm>
          <a:prstGeom prst="rect">
            <a:avLst/>
          </a:prstGeom>
        </p:spPr>
        <p:txBody>
          <a:bodyPr anchor="t" bIns="0" lIns="0" rIns="0" rtlCol="0" tIns="0" wrap="square">
            <a:spAutoFit/>
          </a:bodyPr>
          <a:lstStyle/>
          <a:p>
            <a:pPr>
              <a:lnSpc>
                <a:spcPts val="1867"/>
              </a:lnSpc>
              <a:spcBef>
                <a:spcPct val="0"/>
              </a:spcBef>
            </a:pPr>
            <a:r>
              <a:rPr dirty="0" lang="ru-RU" spc="13" sz="1333">
                <a:solidFill>
                  <a:srgbClr val="242725"/>
                </a:solidFill>
                <a:latin typeface="Inter Bold"/>
              </a:rPr>
              <a:t>ЗАБОЛЕВАНИЯ ОПОРНО-ДВИГАТЕЛЬНОГО АППАРАТА </a:t>
            </a:r>
            <a:endParaRPr dirty="0" lang="en-US" spc="13" sz="1333">
              <a:solidFill>
                <a:srgbClr val="242725"/>
              </a:solidFill>
              <a:latin typeface="Inter Bold"/>
            </a:endParaRPr>
          </a:p>
        </p:txBody>
      </p:sp>
      <p:sp>
        <p:nvSpPr>
          <p:cNvPr id="45" name="TextBox 16"/>
          <p:cNvSpPr txBox="1"/>
          <p:nvPr/>
        </p:nvSpPr>
        <p:spPr>
          <a:xfrm>
            <a:off x="4966008" y="3624307"/>
            <a:ext cx="1777385" cy="487313"/>
          </a:xfrm>
          <a:prstGeom prst="rect">
            <a:avLst/>
          </a:prstGeom>
        </p:spPr>
        <p:txBody>
          <a:bodyPr anchor="t" bIns="0" lIns="0" rIns="0" rtlCol="0" tIns="0" wrap="square">
            <a:spAutoFit/>
          </a:bodyPr>
          <a:lstStyle/>
          <a:p>
            <a:pPr>
              <a:lnSpc>
                <a:spcPts val="1867"/>
              </a:lnSpc>
              <a:spcBef>
                <a:spcPct val="0"/>
              </a:spcBef>
            </a:pPr>
            <a:r>
              <a:rPr dirty="0" lang="ru-RU" spc="13" sz="1333">
                <a:solidFill>
                  <a:srgbClr val="242725"/>
                </a:solidFill>
                <a:latin typeface="Inter Bold"/>
              </a:rPr>
              <a:t>СИНУСИТ/</a:t>
            </a:r>
          </a:p>
          <a:p>
            <a:pPr>
              <a:lnSpc>
                <a:spcPts val="1867"/>
              </a:lnSpc>
              <a:spcBef>
                <a:spcPct val="0"/>
              </a:spcBef>
            </a:pPr>
            <a:r>
              <a:rPr dirty="0" lang="ru-RU" spc="13" sz="1333">
                <a:solidFill>
                  <a:srgbClr val="242725"/>
                </a:solidFill>
                <a:latin typeface="Inter Bold"/>
              </a:rPr>
              <a:t>РИНОСИНУСИТ</a:t>
            </a:r>
            <a:endParaRPr dirty="0" lang="en-US" spc="13" sz="1333">
              <a:solidFill>
                <a:srgbClr val="242725"/>
              </a:solidFill>
              <a:latin typeface="Inter Bold"/>
            </a:endParaRPr>
          </a:p>
        </p:txBody>
      </p:sp>
      <p:sp>
        <p:nvSpPr>
          <p:cNvPr id="2" name="TextBox 1"/>
          <p:cNvSpPr txBox="1"/>
          <p:nvPr/>
        </p:nvSpPr>
        <p:spPr>
          <a:xfrm>
            <a:off x="10011240" y="3946143"/>
            <a:ext cx="1677549" cy="830997"/>
          </a:xfrm>
          <a:prstGeom prst="rect">
            <a:avLst/>
          </a:prstGeom>
          <a:noFill/>
        </p:spPr>
        <p:txBody>
          <a:bodyPr rtlCol="0" wrap="square">
            <a:spAutoFit/>
          </a:bodyPr>
          <a:lstStyle/>
          <a:p>
            <a:r>
              <a:rPr dirty="0" lang="en-GB" sz="800">
                <a:latin charset="0" panose="020B0604020202020204" typeface="Inter Bold"/>
                <a:ea charset="0" panose="020B0604020202020204" typeface="Inter Bold"/>
                <a:hlinkClick r:id="rId2"/>
              </a:rPr>
              <a:t>https://www.wada-ama.org/sites/default/files/resources/files/wada-cross-referencing-tue-physician-guidelines-with-prohibited-substances.pdf</a:t>
            </a:r>
            <a:endParaRPr dirty="0" lang="ru-RU" sz="800">
              <a:latin charset="0" panose="020B0604020202020204" typeface="Inter Bold"/>
              <a:ea charset="0" panose="020B0604020202020204" typeface="Inter Bold"/>
            </a:endParaRPr>
          </a:p>
        </p:txBody>
      </p:sp>
      <p:pic>
        <p:nvPicPr>
          <p:cNvPr id="4" name="Рисунок 3"/>
          <p:cNvPicPr>
            <a:picLocks noChangeAspect="1"/>
          </p:cNvPicPr>
          <p:nvPr/>
        </p:nvPicPr>
        <p:blipFill rotWithShape="1">
          <a:blip r:embed="rId3"/>
          <a:srcRect b="20" r="111" t="2"/>
          <a:stretch/>
        </p:blipFill>
        <p:spPr>
          <a:xfrm>
            <a:off x="6856005" y="2730129"/>
            <a:ext cx="3042623" cy="2030285"/>
          </a:xfrm>
          <a:prstGeom prst="rect">
            <a:avLst/>
          </a:prstGeom>
        </p:spPr>
      </p:pic>
      <p:sp>
        <p:nvSpPr>
          <p:cNvPr id="48" name="Прямоугольник 47"/>
          <p:cNvSpPr/>
          <p:nvPr/>
        </p:nvSpPr>
        <p:spPr>
          <a:xfrm>
            <a:off x="496824" y="5135803"/>
            <a:ext cx="9726168" cy="1323439"/>
          </a:xfrm>
          <a:prstGeom prst="rect">
            <a:avLst/>
          </a:prstGeom>
        </p:spPr>
        <p:txBody>
          <a:bodyPr wrap="square">
            <a:spAutoFit/>
          </a:bodyPr>
          <a:lstStyle/>
          <a:p>
            <a:r>
              <a:rPr dirty="0" lang="ru-RU" sz="4000">
                <a:solidFill>
                  <a:schemeClr val="bg1"/>
                </a:solidFill>
                <a:latin charset="0" panose="020B0604020202020204" pitchFamily="34" typeface="Arial"/>
                <a:cs charset="0" panose="020B0604020202020204" pitchFamily="34" typeface="Arial"/>
              </a:rPr>
              <a:t>Заболевания с которыми наиболее часто обращаются за  </a:t>
            </a:r>
            <a:r>
              <a:rPr b="1" dirty="0" lang="ru-RU" sz="4000">
                <a:solidFill>
                  <a:schemeClr val="bg1"/>
                </a:solidFill>
                <a:effectLst>
                  <a:outerShdw algn="tl" blurRad="38100" dir="2700000" dist="38100">
                    <a:srgbClr val="000000">
                      <a:alpha val="43137"/>
                    </a:srgbClr>
                  </a:outerShdw>
                </a:effectLst>
                <a:latin charset="0" panose="020B0604020202020204" pitchFamily="34" typeface="Arial"/>
                <a:cs charset="0" panose="020B0604020202020204" pitchFamily="34" typeface="Arial"/>
              </a:rPr>
              <a:t>ТИ</a:t>
            </a:r>
            <a:endParaRPr b="1" dirty="0" lang="en-US" sz="4000">
              <a:solidFill>
                <a:schemeClr val="bg1"/>
              </a:solidFill>
              <a:effectLst>
                <a:outerShdw algn="tl" blurRad="38100" dir="2700000" dist="38100">
                  <a:srgbClr val="000000">
                    <a:alpha val="43137"/>
                  </a:srgbClr>
                </a:outerShdw>
              </a:effectLst>
              <a:latin charset="0" panose="020B0604020202020204" pitchFamily="34" typeface="Arial"/>
              <a:cs charset="0" panose="020B0604020202020204" pitchFamily="34" typeface="Arial"/>
            </a:endParaRPr>
          </a:p>
        </p:txBody>
      </p:sp>
      <p:pic>
        <p:nvPicPr>
          <p:cNvPr id="46" name="Рисунок 45">
            <a:extLst>
              <a:ext uri="{FF2B5EF4-FFF2-40B4-BE49-F238E27FC236}">
                <a16:creationId xmlns:a16="http://schemas.microsoft.com/office/drawing/2014/main" id="{9112236A-7AA2-4935-91E4-7DD927D2E28F}"/>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011240" y="278472"/>
            <a:ext cx="1908644" cy="488724"/>
          </a:xfrm>
          <a:prstGeom prst="rect">
            <a:avLst/>
          </a:prstGeom>
        </p:spPr>
      </p:pic>
    </p:spTree>
    <p:extLst>
      <p:ext uri="{BB962C8B-B14F-4D97-AF65-F5344CB8AC3E}">
        <p14:creationId xmlns:p14="http://schemas.microsoft.com/office/powerpoint/2010/main" val="1613742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p:nvPr/>
        </p:nvSpPr>
        <p:spPr>
          <a:xfrm>
            <a:off x="-1211219" y="4986365"/>
            <a:ext cx="11538128" cy="1074140"/>
          </a:xfrm>
          <a:prstGeom prst="rect">
            <a:avLst/>
          </a:prstGeom>
        </p:spPr>
        <p:txBody>
          <a:bodyPr lIns="0" tIns="0" rIns="0" bIns="0" rtlCol="0" anchor="t">
            <a:spAutoFit/>
          </a:bodyPr>
          <a:lstStyle/>
          <a:p>
            <a:pPr algn="ctr">
              <a:lnSpc>
                <a:spcPts val="9600"/>
              </a:lnSpc>
            </a:pPr>
            <a:r>
              <a:rPr lang="ru-RU" sz="4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Почему</a:t>
            </a:r>
            <a:r>
              <a:rPr lang="ru-RU" sz="4000" dirty="0">
                <a:solidFill>
                  <a:schemeClr val="bg1"/>
                </a:solidFill>
                <a:latin typeface="Arial" panose="020B0604020202020204" pitchFamily="34" charset="0"/>
                <a:cs typeface="Arial" panose="020B0604020202020204" pitchFamily="34" charset="0"/>
              </a:rPr>
              <a:t> необходимо получить ТИ?</a:t>
            </a:r>
            <a:endParaRPr lang="en-US" sz="4000" dirty="0">
              <a:solidFill>
                <a:schemeClr val="bg1"/>
              </a:solidFill>
              <a:latin typeface="Arial" panose="020B0604020202020204" pitchFamily="34" charset="0"/>
              <a:cs typeface="Arial" panose="020B0604020202020204" pitchFamily="34" charset="0"/>
            </a:endParaRPr>
          </a:p>
        </p:txBody>
      </p:sp>
      <p:sp>
        <p:nvSpPr>
          <p:cNvPr id="7" name="TextBox 6"/>
          <p:cNvSpPr txBox="1"/>
          <p:nvPr/>
        </p:nvSpPr>
        <p:spPr>
          <a:xfrm>
            <a:off x="288585" y="524502"/>
            <a:ext cx="11538128" cy="3590727"/>
          </a:xfrm>
          <a:prstGeom prst="rect">
            <a:avLst/>
          </a:prstGeom>
          <a:ln w="28575">
            <a:solidFill>
              <a:srgbClr val="FFC000"/>
            </a:solidFill>
          </a:ln>
        </p:spPr>
        <p:txBody>
          <a:bodyPr lIns="0" tIns="0" rIns="0" bIns="0" rtlCol="0" anchor="t">
            <a:spAutoFit/>
          </a:bodyPr>
          <a:lstStyle/>
          <a:p>
            <a:pPr algn="ctr">
              <a:lnSpc>
                <a:spcPts val="2799"/>
              </a:lnSpc>
            </a:pPr>
            <a:r>
              <a:rPr lang="ru-RU" sz="20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ТИ</a:t>
            </a:r>
            <a:r>
              <a:rPr lang="ru-RU" sz="2000" dirty="0">
                <a:solidFill>
                  <a:srgbClr val="242725"/>
                </a:solidFill>
                <a:latin typeface="Arial" panose="020B0604020202020204" pitchFamily="34" charset="0"/>
                <a:cs typeface="Arial" panose="020B0604020202020204" pitchFamily="34" charset="0"/>
              </a:rPr>
              <a:t> гарантирует, что Вы можете получить на законных условиях необходимое лечение, установленного заболевания, даже если для этого требуется использование запрещенных субстанций или методов.</a:t>
            </a:r>
          </a:p>
          <a:p>
            <a:pPr algn="ctr">
              <a:lnSpc>
                <a:spcPts val="2799"/>
              </a:lnSpc>
            </a:pPr>
            <a:endParaRPr lang="ru-RU" sz="2000" dirty="0">
              <a:solidFill>
                <a:srgbClr val="242725"/>
              </a:solidFill>
              <a:latin typeface="Arial" panose="020B0604020202020204" pitchFamily="34" charset="0"/>
              <a:cs typeface="Arial" panose="020B0604020202020204" pitchFamily="34" charset="0"/>
            </a:endParaRPr>
          </a:p>
          <a:p>
            <a:pPr algn="ctr">
              <a:lnSpc>
                <a:spcPts val="2799"/>
              </a:lnSpc>
            </a:pPr>
            <a:r>
              <a:rPr lang="ru-RU" sz="2000" dirty="0">
                <a:solidFill>
                  <a:srgbClr val="242725"/>
                </a:solidFill>
                <a:latin typeface="Arial" panose="020B0604020202020204" pitchFamily="34" charset="0"/>
                <a:cs typeface="Arial" panose="020B0604020202020204" pitchFamily="34" charset="0"/>
              </a:rPr>
              <a:t>Наличие запрещенной субстанции или ее метаболитов, или маркеров, использование или попытка использования запрещенной субстанции или запрещенного метода, обладание запрещенными субстанциями или запрещенными методами, или назначение запрещенной субстанции или запрещенного метода, соответствующие разрешению на терапевтическое использование, которое было выдано на основании Международного стандарта по терапевтическому использованию, не будут считаться нарушением антидопинговых правил.</a:t>
            </a:r>
            <a:endParaRPr lang="en-US" sz="2000" dirty="0">
              <a:solidFill>
                <a:srgbClr val="24272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0780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22"/>
          <p:cNvSpPr txBox="1"/>
          <p:nvPr/>
        </p:nvSpPr>
        <p:spPr>
          <a:xfrm>
            <a:off x="483168" y="5372099"/>
            <a:ext cx="10734932" cy="761170"/>
          </a:xfrm>
          <a:prstGeom prst="rect">
            <a:avLst/>
          </a:prstGeom>
        </p:spPr>
        <p:txBody>
          <a:bodyPr lIns="0" tIns="0" rIns="0" bIns="0" rtlCol="0" anchor="t">
            <a:spAutoFit/>
          </a:bodyPr>
          <a:lstStyle/>
          <a:p>
            <a:pPr>
              <a:lnSpc>
                <a:spcPts val="6720"/>
              </a:lnSpc>
            </a:pPr>
            <a:r>
              <a:rPr lang="ru-RU" sz="4000" b="1" dirty="0">
                <a:solidFill>
                  <a:schemeClr val="bg1"/>
                </a:solidFill>
                <a:effectLst>
                  <a:outerShdw blurRad="38100" dist="38100" dir="2700000" algn="tl">
                    <a:srgbClr val="000000">
                      <a:alpha val="43137"/>
                    </a:srgbClr>
                  </a:outerShdw>
                </a:effectLst>
                <a:latin typeface="Arial" panose="020B0604020202020204" pitchFamily="34" charset="0"/>
                <a:ea typeface="Inter Bold" panose="020B0604020202020204" charset="0"/>
                <a:cs typeface="Arial" panose="020B0604020202020204" pitchFamily="34" charset="0"/>
              </a:rPr>
              <a:t>Кто</a:t>
            </a:r>
            <a:r>
              <a:rPr lang="ru-RU" sz="4000" dirty="0">
                <a:solidFill>
                  <a:schemeClr val="bg1"/>
                </a:solidFill>
                <a:latin typeface="Arial" panose="020B0604020202020204" pitchFamily="34" charset="0"/>
                <a:ea typeface="Inter Bold" panose="020B0604020202020204" charset="0"/>
                <a:cs typeface="Arial" panose="020B0604020202020204" pitchFamily="34" charset="0"/>
              </a:rPr>
              <a:t> </a:t>
            </a:r>
            <a:r>
              <a:rPr lang="ru-RU" sz="4000" dirty="0">
                <a:solidFill>
                  <a:schemeClr val="bg1"/>
                </a:solidFill>
                <a:latin typeface="Arial" panose="020B0604020202020204" pitchFamily="34" charset="0"/>
                <a:ea typeface="Inter" panose="020B0604020202020204" charset="0"/>
                <a:cs typeface="Arial" panose="020B0604020202020204" pitchFamily="34" charset="0"/>
              </a:rPr>
              <a:t>должен получать разрешение на ТИ?</a:t>
            </a:r>
            <a:endParaRPr lang="en-US" sz="4000" dirty="0">
              <a:solidFill>
                <a:schemeClr val="bg1"/>
              </a:solidFill>
              <a:latin typeface="Arial" panose="020B0604020202020204" pitchFamily="34" charset="0"/>
              <a:ea typeface="Inter" panose="020B0604020202020204" charset="0"/>
              <a:cs typeface="Arial" panose="020B0604020202020204" pitchFamily="34" charset="0"/>
            </a:endParaRPr>
          </a:p>
        </p:txBody>
      </p:sp>
      <p:sp>
        <p:nvSpPr>
          <p:cNvPr id="9" name="Прямоугольник 8"/>
          <p:cNvSpPr/>
          <p:nvPr/>
        </p:nvSpPr>
        <p:spPr>
          <a:xfrm>
            <a:off x="483168" y="1298000"/>
            <a:ext cx="7392955" cy="2657138"/>
          </a:xfrm>
          <a:prstGeom prst="rect">
            <a:avLst/>
          </a:prstGeom>
          <a:ln w="28575">
            <a:solidFill>
              <a:srgbClr val="FFC000"/>
            </a:solidFill>
          </a:ln>
        </p:spPr>
        <p:txBody>
          <a:bodyPr wrap="square">
            <a:spAutoFit/>
          </a:bodyPr>
          <a:lstStyle/>
          <a:p>
            <a:pPr algn="just">
              <a:lnSpc>
                <a:spcPts val="2520"/>
              </a:lnSpc>
              <a:spcBef>
                <a:spcPct val="0"/>
              </a:spcBef>
            </a:pPr>
            <a:r>
              <a:rPr lang="ru-RU" sz="2000" dirty="0">
                <a:solidFill>
                  <a:srgbClr val="242725"/>
                </a:solidFill>
                <a:latin typeface="Inter"/>
              </a:rPr>
              <a:t>Каждый </a:t>
            </a:r>
            <a:r>
              <a:rPr lang="ru-RU" sz="2000" dirty="0">
                <a:solidFill>
                  <a:srgbClr val="FFC000"/>
                </a:solidFill>
                <a:latin typeface="Inter"/>
              </a:rPr>
              <a:t>спортсмен</a:t>
            </a:r>
            <a:r>
              <a:rPr lang="ru-RU" sz="2000" dirty="0">
                <a:solidFill>
                  <a:srgbClr val="242725"/>
                </a:solidFill>
                <a:latin typeface="Inter"/>
              </a:rPr>
              <a:t>, который может быть подвергнут процедуре допинг-контроля, должен получить </a:t>
            </a:r>
            <a:r>
              <a:rPr lang="ru-RU" sz="2000" dirty="0">
                <a:solidFill>
                  <a:srgbClr val="FFC000"/>
                </a:solidFill>
                <a:latin typeface="Inter"/>
              </a:rPr>
              <a:t>ТИ</a:t>
            </a:r>
            <a:r>
              <a:rPr lang="ru-RU" sz="2000" dirty="0">
                <a:solidFill>
                  <a:srgbClr val="242725"/>
                </a:solidFill>
                <a:latin typeface="Inter"/>
              </a:rPr>
              <a:t> до начала применения запрещенной субстанции или запрещенного метода. Запрос на </a:t>
            </a:r>
            <a:r>
              <a:rPr lang="ru-RU" sz="2000" dirty="0">
                <a:solidFill>
                  <a:srgbClr val="FFC000"/>
                </a:solidFill>
                <a:latin typeface="Inter"/>
              </a:rPr>
              <a:t>ТИ</a:t>
            </a:r>
            <a:r>
              <a:rPr lang="ru-RU" sz="2000" dirty="0">
                <a:solidFill>
                  <a:srgbClr val="242725"/>
                </a:solidFill>
                <a:latin typeface="Inter"/>
              </a:rPr>
              <a:t> спортсмен заполняет совместно с врачом. К запросу прилагается вся необходимая медицинская документация. Вся информация, сопровождающая запрос, остается </a:t>
            </a:r>
            <a:r>
              <a:rPr lang="ru-RU" sz="2000" dirty="0">
                <a:solidFill>
                  <a:srgbClr val="FFC000"/>
                </a:solidFill>
                <a:latin typeface="Inter"/>
              </a:rPr>
              <a:t>строго конфиденциальной.</a:t>
            </a:r>
            <a:endParaRPr lang="en-US" sz="2000" dirty="0">
              <a:solidFill>
                <a:srgbClr val="FFC000"/>
              </a:solidFill>
              <a:latin typeface="Inter"/>
            </a:endParaRPr>
          </a:p>
        </p:txBody>
      </p:sp>
      <p:pic>
        <p:nvPicPr>
          <p:cNvPr id="5" name="Рисунок 4">
            <a:extLst>
              <a:ext uri="{FF2B5EF4-FFF2-40B4-BE49-F238E27FC236}">
                <a16:creationId xmlns:a16="http://schemas.microsoft.com/office/drawing/2014/main" id="{9A26682F-AF3C-4245-94CF-CBD6311E4A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11240" y="278472"/>
            <a:ext cx="1908644" cy="488724"/>
          </a:xfrm>
          <a:prstGeom prst="rect">
            <a:avLst/>
          </a:prstGeom>
        </p:spPr>
      </p:pic>
    </p:spTree>
    <p:extLst>
      <p:ext uri="{BB962C8B-B14F-4D97-AF65-F5344CB8AC3E}">
        <p14:creationId xmlns:p14="http://schemas.microsoft.com/office/powerpoint/2010/main" val="2517752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4"/>
          <p:cNvSpPr txBox="1"/>
          <p:nvPr/>
        </p:nvSpPr>
        <p:spPr>
          <a:xfrm>
            <a:off x="562356" y="5342318"/>
            <a:ext cx="12559128" cy="1040093"/>
          </a:xfrm>
          <a:prstGeom prst="rect">
            <a:avLst/>
          </a:prstGeom>
        </p:spPr>
        <p:txBody>
          <a:bodyPr lIns="0" tIns="0" rIns="0" bIns="0" rtlCol="0" anchor="t">
            <a:spAutoFit/>
          </a:bodyPr>
          <a:lstStyle/>
          <a:p>
            <a:pPr>
              <a:lnSpc>
                <a:spcPts val="9600"/>
              </a:lnSpc>
            </a:pPr>
            <a:r>
              <a:rPr lang="ru-RU" sz="4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Когда</a:t>
            </a:r>
            <a:r>
              <a:rPr lang="ru-RU" sz="4000" dirty="0">
                <a:solidFill>
                  <a:schemeClr val="bg1"/>
                </a:solidFill>
                <a:latin typeface="Arial" panose="020B0604020202020204" pitchFamily="34" charset="0"/>
                <a:cs typeface="Arial" panose="020B0604020202020204" pitchFamily="34" charset="0"/>
              </a:rPr>
              <a:t> </a:t>
            </a:r>
            <a:r>
              <a:rPr lang="ru-RU" sz="4000" dirty="0">
                <a:solidFill>
                  <a:schemeClr val="bg1"/>
                </a:solidFill>
                <a:latin typeface="Arial" panose="020B0604020202020204" pitchFamily="34" charset="0"/>
                <a:ea typeface="Inter" panose="020B0604020202020204" charset="0"/>
                <a:cs typeface="Arial" panose="020B0604020202020204" pitchFamily="34" charset="0"/>
              </a:rPr>
              <a:t>необходимо получать ТИ?</a:t>
            </a:r>
            <a:endParaRPr lang="en-US" sz="4000" dirty="0">
              <a:solidFill>
                <a:schemeClr val="bg1"/>
              </a:solidFill>
              <a:latin typeface="Arial" panose="020B0604020202020204" pitchFamily="34" charset="0"/>
              <a:ea typeface="Inter" panose="020B0604020202020204" charset="0"/>
              <a:cs typeface="Arial" panose="020B0604020202020204" pitchFamily="34" charset="0"/>
            </a:endParaRPr>
          </a:p>
        </p:txBody>
      </p:sp>
      <p:sp>
        <p:nvSpPr>
          <p:cNvPr id="7" name="Прямоугольник 6"/>
          <p:cNvSpPr/>
          <p:nvPr/>
        </p:nvSpPr>
        <p:spPr>
          <a:xfrm>
            <a:off x="926592" y="870008"/>
            <a:ext cx="6096000" cy="2964914"/>
          </a:xfrm>
          <a:prstGeom prst="rect">
            <a:avLst/>
          </a:prstGeom>
          <a:ln w="28575">
            <a:solidFill>
              <a:srgbClr val="FFC000"/>
            </a:solidFill>
          </a:ln>
        </p:spPr>
        <p:txBody>
          <a:bodyPr>
            <a:spAutoFit/>
          </a:bodyPr>
          <a:lstStyle/>
          <a:p>
            <a:pPr algn="just">
              <a:lnSpc>
                <a:spcPts val="2800"/>
              </a:lnSpc>
              <a:spcBef>
                <a:spcPct val="0"/>
              </a:spcBef>
            </a:pPr>
            <a:r>
              <a:rPr lang="ru-RU" sz="2400" dirty="0">
                <a:solidFill>
                  <a:srgbClr val="242725"/>
                </a:solidFill>
                <a:latin typeface="Arial" panose="020B0604020202020204" pitchFamily="34" charset="0"/>
                <a:cs typeface="Arial" panose="020B0604020202020204" pitchFamily="34" charset="0"/>
              </a:rPr>
              <a:t>Запрос на ТИ должен быть направлен в </a:t>
            </a:r>
            <a:r>
              <a:rPr lang="ru-RU" sz="2400" dirty="0">
                <a:solidFill>
                  <a:srgbClr val="FFC000"/>
                </a:solidFill>
                <a:latin typeface="Arial" panose="020B0604020202020204" pitchFamily="34" charset="0"/>
                <a:cs typeface="Arial" panose="020B0604020202020204" pitchFamily="34" charset="0"/>
              </a:rPr>
              <a:t>Комиссию по терапевтическому использованию (КТИ), </a:t>
            </a:r>
            <a:r>
              <a:rPr lang="ru-RU" sz="2400" dirty="0">
                <a:solidFill>
                  <a:srgbClr val="242725"/>
                </a:solidFill>
                <a:latin typeface="Arial" panose="020B0604020202020204" pitchFamily="34" charset="0"/>
                <a:cs typeface="Arial" panose="020B0604020202020204" pitchFamily="34" charset="0"/>
              </a:rPr>
              <a:t>как только возникает необходимость в лечении, и </a:t>
            </a:r>
            <a:r>
              <a:rPr lang="ru-RU" sz="2400" dirty="0">
                <a:solidFill>
                  <a:srgbClr val="FFC000"/>
                </a:solidFill>
                <a:latin typeface="Arial" panose="020B0604020202020204" pitchFamily="34" charset="0"/>
                <a:cs typeface="Arial" panose="020B0604020202020204" pitchFamily="34" charset="0"/>
              </a:rPr>
              <a:t>не позднее чем за 30 дней </a:t>
            </a:r>
            <a:r>
              <a:rPr lang="ru-RU" sz="2400" dirty="0">
                <a:solidFill>
                  <a:srgbClr val="242725"/>
                </a:solidFill>
                <a:latin typeface="Arial" panose="020B0604020202020204" pitchFamily="34" charset="0"/>
                <a:cs typeface="Arial" panose="020B0604020202020204" pitchFamily="34" charset="0"/>
              </a:rPr>
              <a:t>до начала соревнований, если ТИ необходимо на использование субстанций Запрещенных в соревновательный период.</a:t>
            </a:r>
            <a:endParaRPr lang="en-US" sz="2400" dirty="0">
              <a:solidFill>
                <a:srgbClr val="242725"/>
              </a:solidFill>
              <a:latin typeface="Arial" panose="020B0604020202020204" pitchFamily="34" charset="0"/>
              <a:cs typeface="Arial" panose="020B0604020202020204" pitchFamily="34" charset="0"/>
            </a:endParaRPr>
          </a:p>
        </p:txBody>
      </p:sp>
      <p:pic>
        <p:nvPicPr>
          <p:cNvPr id="8" name="Рисунок 7">
            <a:extLst>
              <a:ext uri="{FF2B5EF4-FFF2-40B4-BE49-F238E27FC236}">
                <a16:creationId xmlns:a16="http://schemas.microsoft.com/office/drawing/2014/main" id="{7C8186AF-4A61-485C-A063-B6EBAE03EA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11240" y="278472"/>
            <a:ext cx="1908644" cy="488724"/>
          </a:xfrm>
          <a:prstGeom prst="rect">
            <a:avLst/>
          </a:prstGeom>
        </p:spPr>
      </p:pic>
    </p:spTree>
    <p:extLst>
      <p:ext uri="{BB962C8B-B14F-4D97-AF65-F5344CB8AC3E}">
        <p14:creationId xmlns:p14="http://schemas.microsoft.com/office/powerpoint/2010/main" val="174242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3286" y="5512308"/>
            <a:ext cx="12840622" cy="615553"/>
          </a:xfrm>
          <a:prstGeom prst="rect">
            <a:avLst/>
          </a:prstGeom>
        </p:spPr>
        <p:txBody>
          <a:bodyPr wrap="square" lIns="0" tIns="0" rIns="0" bIns="0" rtlCol="0" anchor="t">
            <a:spAutoFit/>
          </a:bodyPr>
          <a:lstStyle/>
          <a:p>
            <a:r>
              <a:rPr lang="ru-RU" sz="4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Что</a:t>
            </a:r>
            <a:r>
              <a:rPr lang="ru-RU" sz="4000" dirty="0">
                <a:solidFill>
                  <a:schemeClr val="bg1"/>
                </a:solidFill>
                <a:latin typeface="Arial" panose="020B0604020202020204" pitchFamily="34" charset="0"/>
                <a:cs typeface="Arial" panose="020B0604020202020204" pitchFamily="34" charset="0"/>
              </a:rPr>
              <a:t> </a:t>
            </a:r>
            <a:r>
              <a:rPr lang="ru-RU" sz="4000" dirty="0">
                <a:solidFill>
                  <a:schemeClr val="bg1"/>
                </a:solidFill>
                <a:latin typeface="Arial" panose="020B0604020202020204" pitchFamily="34" charset="0"/>
                <a:ea typeface="Inter" panose="020B0604020202020204" charset="0"/>
                <a:cs typeface="Arial" panose="020B0604020202020204" pitchFamily="34" charset="0"/>
              </a:rPr>
              <a:t>делать в случае </a:t>
            </a:r>
            <a:r>
              <a:rPr lang="ru-RU" sz="4000" dirty="0">
                <a:solidFill>
                  <a:schemeClr val="bg1"/>
                </a:solidFill>
                <a:latin typeface="Arial" panose="020B0604020202020204" pitchFamily="34" charset="0"/>
                <a:ea typeface="Inter Bold" panose="020B0604020202020204" charset="0"/>
                <a:cs typeface="Arial" panose="020B0604020202020204" pitchFamily="34" charset="0"/>
              </a:rPr>
              <a:t>экстренной ситуации</a:t>
            </a:r>
            <a:r>
              <a:rPr lang="ru-RU" sz="4000" dirty="0">
                <a:solidFill>
                  <a:schemeClr val="bg1"/>
                </a:solidFill>
                <a:latin typeface="Arial" panose="020B0604020202020204" pitchFamily="34" charset="0"/>
                <a:ea typeface="Inter" panose="020B0604020202020204" charset="0"/>
                <a:cs typeface="Arial" panose="020B0604020202020204" pitchFamily="34" charset="0"/>
              </a:rPr>
              <a:t>?</a:t>
            </a:r>
            <a:endParaRPr lang="en-US" sz="4000" dirty="0">
              <a:solidFill>
                <a:schemeClr val="bg1"/>
              </a:solidFill>
              <a:latin typeface="Arial" panose="020B0604020202020204" pitchFamily="34" charset="0"/>
              <a:ea typeface="Inter" panose="020B0604020202020204" charset="0"/>
              <a:cs typeface="Arial" panose="020B0604020202020204" pitchFamily="34" charset="0"/>
            </a:endParaRPr>
          </a:p>
        </p:txBody>
      </p:sp>
      <p:sp>
        <p:nvSpPr>
          <p:cNvPr id="8" name="Прямоугольник 7"/>
          <p:cNvSpPr/>
          <p:nvPr/>
        </p:nvSpPr>
        <p:spPr>
          <a:xfrm>
            <a:off x="417576" y="-137139"/>
            <a:ext cx="4507388" cy="830164"/>
          </a:xfrm>
          <a:prstGeom prst="rect">
            <a:avLst/>
          </a:prstGeom>
        </p:spPr>
        <p:txBody>
          <a:bodyPr wrap="none">
            <a:spAutoFit/>
          </a:bodyPr>
          <a:lstStyle/>
          <a:p>
            <a:pPr>
              <a:lnSpc>
                <a:spcPts val="6720"/>
              </a:lnSpc>
            </a:pPr>
            <a:r>
              <a:rPr lang="ru-RU" sz="3200" b="1" dirty="0">
                <a:solidFill>
                  <a:srgbClr val="FFC000"/>
                </a:solidFill>
                <a:effectLst>
                  <a:outerShdw blurRad="38100" dist="38100" dir="2700000" algn="tl">
                    <a:srgbClr val="000000">
                      <a:alpha val="43137"/>
                    </a:srgbClr>
                  </a:outerShdw>
                </a:effectLst>
                <a:latin typeface="Arial" panose="020B0604020202020204" pitchFamily="34" charset="0"/>
                <a:ea typeface="Inter Bold" panose="020B0604020202020204" charset="0"/>
                <a:cs typeface="Arial" panose="020B0604020202020204" pitchFamily="34" charset="0"/>
              </a:rPr>
              <a:t>РЕТРОАКТИВНОЕ ТИ</a:t>
            </a:r>
            <a:endParaRPr lang="en-US" sz="3200" dirty="0">
              <a:solidFill>
                <a:srgbClr val="FFC000"/>
              </a:solidFill>
              <a:effectLst>
                <a:outerShdw blurRad="38100" dist="38100" dir="2700000" algn="tl">
                  <a:srgbClr val="000000">
                    <a:alpha val="43137"/>
                  </a:srgbClr>
                </a:outerShdw>
              </a:effectLst>
              <a:latin typeface="Arial" panose="020B0604020202020204" pitchFamily="34" charset="0"/>
              <a:ea typeface="Inter" panose="020B0604020202020204" charset="0"/>
              <a:cs typeface="Arial" panose="020B0604020202020204" pitchFamily="34" charset="0"/>
            </a:endParaRPr>
          </a:p>
        </p:txBody>
      </p:sp>
      <p:sp>
        <p:nvSpPr>
          <p:cNvPr id="9" name="TextBox 13"/>
          <p:cNvSpPr txBox="1"/>
          <p:nvPr/>
        </p:nvSpPr>
        <p:spPr>
          <a:xfrm>
            <a:off x="463286" y="832128"/>
            <a:ext cx="10856986" cy="3847207"/>
          </a:xfrm>
          <a:prstGeom prst="rect">
            <a:avLst/>
          </a:prstGeom>
        </p:spPr>
        <p:txBody>
          <a:bodyPr wrap="square" lIns="0" tIns="0" rIns="0" bIns="0" rtlCol="0" anchor="t">
            <a:spAutoFit/>
          </a:bodyPr>
          <a:lstStyle/>
          <a:p>
            <a:pPr marL="342900" indent="-342900">
              <a:lnSpc>
                <a:spcPts val="2520"/>
              </a:lnSpc>
              <a:spcBef>
                <a:spcPct val="0"/>
              </a:spcBef>
              <a:buClr>
                <a:srgbClr val="FFC000"/>
              </a:buClr>
              <a:buSzPct val="109000"/>
              <a:buFont typeface="Wingdings" panose="05000000000000000000" pitchFamily="2" charset="2"/>
              <a:buChar char="§"/>
            </a:pPr>
            <a:r>
              <a:rPr lang="ru-RU" dirty="0">
                <a:solidFill>
                  <a:srgbClr val="242725"/>
                </a:solidFill>
                <a:latin typeface="Arial" panose="020B0604020202020204" pitchFamily="34" charset="0"/>
                <a:cs typeface="Arial" panose="020B0604020202020204" pitchFamily="34" charset="0"/>
              </a:rPr>
              <a:t>Оказание </a:t>
            </a:r>
            <a:r>
              <a:rPr lang="ru-RU" dirty="0">
                <a:solidFill>
                  <a:srgbClr val="FFC000"/>
                </a:solidFill>
                <a:latin typeface="Arial" panose="020B0604020202020204" pitchFamily="34" charset="0"/>
                <a:cs typeface="Arial" panose="020B0604020202020204" pitchFamily="34" charset="0"/>
              </a:rPr>
              <a:t>экстренной </a:t>
            </a:r>
            <a:r>
              <a:rPr lang="ru-RU" dirty="0">
                <a:solidFill>
                  <a:srgbClr val="242725"/>
                </a:solidFill>
                <a:latin typeface="Arial" panose="020B0604020202020204" pitchFamily="34" charset="0"/>
                <a:cs typeface="Arial" panose="020B0604020202020204" pitchFamily="34" charset="0"/>
              </a:rPr>
              <a:t>или </a:t>
            </a:r>
            <a:r>
              <a:rPr lang="ru-RU" dirty="0">
                <a:solidFill>
                  <a:srgbClr val="FFC000"/>
                </a:solidFill>
                <a:latin typeface="Arial" panose="020B0604020202020204" pitchFamily="34" charset="0"/>
                <a:cs typeface="Arial" panose="020B0604020202020204" pitchFamily="34" charset="0"/>
              </a:rPr>
              <a:t>неотложной медицинской помощи</a:t>
            </a:r>
            <a:endParaRPr lang="ru-RU" dirty="0">
              <a:solidFill>
                <a:srgbClr val="242725"/>
              </a:solidFill>
              <a:latin typeface="Arial" panose="020B0604020202020204" pitchFamily="34" charset="0"/>
              <a:cs typeface="Arial" panose="020B0604020202020204" pitchFamily="34" charset="0"/>
            </a:endParaRPr>
          </a:p>
          <a:p>
            <a:pPr marL="342900" indent="-342900">
              <a:lnSpc>
                <a:spcPts val="2520"/>
              </a:lnSpc>
              <a:spcBef>
                <a:spcPct val="0"/>
              </a:spcBef>
              <a:buClr>
                <a:srgbClr val="FFC000"/>
              </a:buClr>
              <a:buSzPct val="109000"/>
              <a:buFont typeface="Wingdings" panose="05000000000000000000" pitchFamily="2" charset="2"/>
              <a:buChar char="§"/>
            </a:pPr>
            <a:endParaRPr lang="ru-RU" dirty="0">
              <a:solidFill>
                <a:srgbClr val="242725"/>
              </a:solidFill>
              <a:latin typeface="Arial" panose="020B0604020202020204" pitchFamily="34" charset="0"/>
              <a:cs typeface="Arial" panose="020B0604020202020204" pitchFamily="34" charset="0"/>
            </a:endParaRPr>
          </a:p>
          <a:p>
            <a:pPr marL="342900" indent="-342900">
              <a:lnSpc>
                <a:spcPts val="2520"/>
              </a:lnSpc>
              <a:spcBef>
                <a:spcPct val="0"/>
              </a:spcBef>
              <a:buClr>
                <a:srgbClr val="FFC000"/>
              </a:buClr>
              <a:buSzPct val="109000"/>
              <a:buFont typeface="Wingdings" panose="05000000000000000000" pitchFamily="2" charset="2"/>
              <a:buChar char="§"/>
            </a:pPr>
            <a:r>
              <a:rPr lang="ru-RU" dirty="0">
                <a:solidFill>
                  <a:srgbClr val="FFC000"/>
                </a:solidFill>
                <a:latin typeface="Arial" panose="020B0604020202020204" pitchFamily="34" charset="0"/>
                <a:cs typeface="Arial" panose="020B0604020202020204" pitchFamily="34" charset="0"/>
              </a:rPr>
              <a:t>Нехватка времени, возможностей</a:t>
            </a:r>
            <a:r>
              <a:rPr lang="ru-RU" dirty="0">
                <a:solidFill>
                  <a:srgbClr val="242725"/>
                </a:solidFill>
                <a:latin typeface="Arial" panose="020B0604020202020204" pitchFamily="34" charset="0"/>
                <a:cs typeface="Arial" panose="020B0604020202020204" pitchFamily="34" charset="0"/>
              </a:rPr>
              <a:t>, а также другие исключительные обстоятельства, помешавшие спортсмену подать запрос на ТИ(или КТИ—рассмотреть запрос на ТИ) до сдачи пробы</a:t>
            </a:r>
          </a:p>
          <a:p>
            <a:pPr marL="342900" indent="-342900">
              <a:lnSpc>
                <a:spcPts val="2520"/>
              </a:lnSpc>
              <a:spcBef>
                <a:spcPct val="0"/>
              </a:spcBef>
              <a:buClr>
                <a:srgbClr val="FFC000"/>
              </a:buClr>
              <a:buSzPct val="109000"/>
              <a:buFont typeface="Wingdings" panose="05000000000000000000" pitchFamily="2" charset="2"/>
              <a:buChar char="§"/>
            </a:pPr>
            <a:endParaRPr lang="ru-RU" dirty="0">
              <a:solidFill>
                <a:srgbClr val="242725"/>
              </a:solidFill>
              <a:latin typeface="Arial" panose="020B0604020202020204" pitchFamily="34" charset="0"/>
              <a:cs typeface="Arial" panose="020B0604020202020204" pitchFamily="34" charset="0"/>
            </a:endParaRPr>
          </a:p>
          <a:p>
            <a:pPr marL="342900" indent="-342900">
              <a:lnSpc>
                <a:spcPts val="2520"/>
              </a:lnSpc>
              <a:spcBef>
                <a:spcPct val="0"/>
              </a:spcBef>
              <a:buClr>
                <a:srgbClr val="FFC000"/>
              </a:buClr>
              <a:buSzPct val="109000"/>
              <a:buFont typeface="Wingdings" panose="05000000000000000000" pitchFamily="2" charset="2"/>
              <a:buChar char="§"/>
            </a:pPr>
            <a:r>
              <a:rPr lang="ru-RU" dirty="0">
                <a:latin typeface="Arial" panose="020B0604020202020204" pitchFamily="34" charset="0"/>
                <a:cs typeface="Arial" panose="020B0604020202020204" pitchFamily="34" charset="0"/>
              </a:rPr>
              <a:t>Правила не позволяют/требуют, чтобы Спортсмен подавал запрос на ТИ </a:t>
            </a:r>
            <a:r>
              <a:rPr lang="ru-RU" dirty="0">
                <a:solidFill>
                  <a:srgbClr val="FFC000"/>
                </a:solidFill>
                <a:latin typeface="Arial" panose="020B0604020202020204" pitchFamily="34" charset="0"/>
                <a:cs typeface="Arial" panose="020B0604020202020204" pitchFamily="34" charset="0"/>
              </a:rPr>
              <a:t>перспективно</a:t>
            </a:r>
          </a:p>
          <a:p>
            <a:pPr marL="342900" indent="-342900">
              <a:lnSpc>
                <a:spcPts val="2520"/>
              </a:lnSpc>
              <a:spcBef>
                <a:spcPct val="0"/>
              </a:spcBef>
              <a:buClr>
                <a:srgbClr val="FFC000"/>
              </a:buClr>
              <a:buSzPct val="109000"/>
              <a:buFont typeface="Wingdings" panose="05000000000000000000" pitchFamily="2" charset="2"/>
              <a:buChar char="§"/>
            </a:pPr>
            <a:endParaRPr lang="ru-RU" dirty="0">
              <a:solidFill>
                <a:srgbClr val="242725"/>
              </a:solidFill>
              <a:latin typeface="Arial" panose="020B0604020202020204" pitchFamily="34" charset="0"/>
              <a:cs typeface="Arial" panose="020B0604020202020204" pitchFamily="34" charset="0"/>
            </a:endParaRPr>
          </a:p>
          <a:p>
            <a:pPr marL="342900" indent="-342900">
              <a:lnSpc>
                <a:spcPts val="2520"/>
              </a:lnSpc>
              <a:spcBef>
                <a:spcPct val="0"/>
              </a:spcBef>
              <a:buClr>
                <a:srgbClr val="FFC000"/>
              </a:buClr>
              <a:buSzPct val="109000"/>
              <a:buFont typeface="Wingdings" panose="05000000000000000000" pitchFamily="2" charset="2"/>
              <a:buChar char="§"/>
            </a:pPr>
            <a:r>
              <a:rPr lang="ru-RU" dirty="0">
                <a:solidFill>
                  <a:srgbClr val="242725"/>
                </a:solidFill>
                <a:latin typeface="Arial" panose="020B0604020202020204" pitchFamily="34" charset="0"/>
                <a:cs typeface="Arial" panose="020B0604020202020204" pitchFamily="34" charset="0"/>
              </a:rPr>
              <a:t>Тестирование спортсмена не являющегося спортсменом </a:t>
            </a:r>
            <a:r>
              <a:rPr lang="ru-RU" dirty="0">
                <a:solidFill>
                  <a:srgbClr val="FFC000"/>
                </a:solidFill>
                <a:latin typeface="Arial" panose="020B0604020202020204" pitchFamily="34" charset="0"/>
                <a:cs typeface="Arial" panose="020B0604020202020204" pitchFamily="34" charset="0"/>
              </a:rPr>
              <a:t>международного </a:t>
            </a:r>
            <a:r>
              <a:rPr lang="ru-RU" dirty="0">
                <a:solidFill>
                  <a:srgbClr val="242725"/>
                </a:solidFill>
                <a:latin typeface="Arial" panose="020B0604020202020204" pitchFamily="34" charset="0"/>
                <a:cs typeface="Arial" panose="020B0604020202020204" pitchFamily="34" charset="0"/>
              </a:rPr>
              <a:t>или </a:t>
            </a:r>
            <a:r>
              <a:rPr lang="ru-RU" dirty="0">
                <a:solidFill>
                  <a:srgbClr val="FFC000"/>
                </a:solidFill>
                <a:latin typeface="Arial" panose="020B0604020202020204" pitchFamily="34" charset="0"/>
                <a:cs typeface="Arial" panose="020B0604020202020204" pitchFamily="34" charset="0"/>
              </a:rPr>
              <a:t>национального уровня</a:t>
            </a:r>
          </a:p>
          <a:p>
            <a:pPr marL="342900" indent="-342900">
              <a:lnSpc>
                <a:spcPts val="2520"/>
              </a:lnSpc>
              <a:spcBef>
                <a:spcPct val="0"/>
              </a:spcBef>
              <a:buClr>
                <a:srgbClr val="FFC000"/>
              </a:buClr>
              <a:buSzPct val="109000"/>
              <a:buFont typeface="Wingdings" panose="05000000000000000000" pitchFamily="2" charset="2"/>
              <a:buChar char="§"/>
            </a:pPr>
            <a:endParaRPr lang="ru-RU" dirty="0">
              <a:solidFill>
                <a:srgbClr val="242725"/>
              </a:solidFill>
              <a:latin typeface="Arial" panose="020B0604020202020204" pitchFamily="34" charset="0"/>
              <a:cs typeface="Arial" panose="020B0604020202020204" pitchFamily="34" charset="0"/>
            </a:endParaRPr>
          </a:p>
          <a:p>
            <a:pPr marL="342900" indent="-342900">
              <a:lnSpc>
                <a:spcPts val="2520"/>
              </a:lnSpc>
              <a:spcBef>
                <a:spcPct val="0"/>
              </a:spcBef>
              <a:buClr>
                <a:srgbClr val="FFC000"/>
              </a:buClr>
              <a:buSzPct val="109000"/>
              <a:buFont typeface="Wingdings" panose="05000000000000000000" pitchFamily="2" charset="2"/>
              <a:buChar char="§"/>
            </a:pPr>
            <a:r>
              <a:rPr lang="ru-RU" dirty="0">
                <a:solidFill>
                  <a:srgbClr val="242725"/>
                </a:solidFill>
                <a:latin typeface="Arial" panose="020B0604020202020204" pitchFamily="34" charset="0"/>
                <a:cs typeface="Arial" panose="020B0604020202020204" pitchFamily="34" charset="0"/>
              </a:rPr>
              <a:t>Использование спортсменом во </a:t>
            </a:r>
            <a:r>
              <a:rPr lang="ru-RU" dirty="0">
                <a:solidFill>
                  <a:srgbClr val="FFC000"/>
                </a:solidFill>
                <a:latin typeface="Arial" panose="020B0604020202020204" pitchFamily="34" charset="0"/>
                <a:cs typeface="Arial" panose="020B0604020202020204" pitchFamily="34" charset="0"/>
              </a:rPr>
              <a:t>Внесоревновательный</a:t>
            </a:r>
            <a:r>
              <a:rPr lang="ru-RU" dirty="0">
                <a:solidFill>
                  <a:srgbClr val="242725"/>
                </a:solidFill>
                <a:latin typeface="Arial" panose="020B0604020202020204" pitchFamily="34" charset="0"/>
                <a:cs typeface="Arial" panose="020B0604020202020204" pitchFamily="34" charset="0"/>
              </a:rPr>
              <a:t> период субстанции, запрещенной только в </a:t>
            </a:r>
            <a:r>
              <a:rPr lang="ru-RU" dirty="0">
                <a:solidFill>
                  <a:srgbClr val="FFC000"/>
                </a:solidFill>
                <a:latin typeface="Arial" panose="020B0604020202020204" pitchFamily="34" charset="0"/>
                <a:cs typeface="Arial" panose="020B0604020202020204" pitchFamily="34" charset="0"/>
              </a:rPr>
              <a:t>Соревновательный</a:t>
            </a:r>
            <a:r>
              <a:rPr lang="ru-RU" dirty="0">
                <a:solidFill>
                  <a:srgbClr val="242725"/>
                </a:solidFill>
                <a:latin typeface="Arial" panose="020B0604020202020204" pitchFamily="34" charset="0"/>
                <a:cs typeface="Arial" panose="020B0604020202020204" pitchFamily="34" charset="0"/>
              </a:rPr>
              <a:t> период</a:t>
            </a:r>
            <a:endParaRPr lang="en-US" dirty="0">
              <a:solidFill>
                <a:srgbClr val="242725"/>
              </a:solidFill>
              <a:latin typeface="Arial" panose="020B0604020202020204" pitchFamily="34" charset="0"/>
              <a:cs typeface="Arial" panose="020B0604020202020204" pitchFamily="34" charset="0"/>
            </a:endParaRPr>
          </a:p>
        </p:txBody>
      </p:sp>
      <p:pic>
        <p:nvPicPr>
          <p:cNvPr id="10" name="Рисунок 9">
            <a:extLst>
              <a:ext uri="{FF2B5EF4-FFF2-40B4-BE49-F238E27FC236}">
                <a16:creationId xmlns:a16="http://schemas.microsoft.com/office/drawing/2014/main" id="{59C7288E-53B6-4FD9-922F-5720175854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11240" y="278472"/>
            <a:ext cx="1908644" cy="488724"/>
          </a:xfrm>
          <a:prstGeom prst="rect">
            <a:avLst/>
          </a:prstGeom>
        </p:spPr>
      </p:pic>
    </p:spTree>
    <p:extLst>
      <p:ext uri="{BB962C8B-B14F-4D97-AF65-F5344CB8AC3E}">
        <p14:creationId xmlns:p14="http://schemas.microsoft.com/office/powerpoint/2010/main" val="2025720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734437" y="1641677"/>
            <a:ext cx="1949297" cy="1076385"/>
          </a:xfrm>
          <a:prstGeom prst="rect">
            <a:avLst/>
          </a:prstGeom>
        </p:spPr>
        <p:txBody>
          <a:bodyPr wrap="square" lIns="0" tIns="0" rIns="0" bIns="0" rtlCol="0" anchor="t">
            <a:spAutoFit/>
          </a:bodyPr>
          <a:lstStyle/>
          <a:p>
            <a:pPr>
              <a:lnSpc>
                <a:spcPts val="1680"/>
              </a:lnSpc>
              <a:spcBef>
                <a:spcPct val="0"/>
              </a:spcBef>
            </a:pPr>
            <a:r>
              <a:rPr lang="ru-RU" sz="1400" dirty="0">
                <a:solidFill>
                  <a:srgbClr val="242725"/>
                </a:solidFill>
                <a:latin typeface="Arial" panose="020B0604020202020204" pitchFamily="34" charset="0"/>
                <a:cs typeface="Arial" panose="020B0604020202020204" pitchFamily="34" charset="0"/>
              </a:rPr>
              <a:t>Направить запрос на ТИ в свою антидопинговую организацию или через систему АДАМС</a:t>
            </a:r>
            <a:endParaRPr lang="en-US" sz="1400" dirty="0">
              <a:solidFill>
                <a:srgbClr val="242725"/>
              </a:solidFill>
              <a:latin typeface="Arial" panose="020B0604020202020204" pitchFamily="34" charset="0"/>
              <a:cs typeface="Arial" panose="020B0604020202020204" pitchFamily="34" charset="0"/>
            </a:endParaRPr>
          </a:p>
        </p:txBody>
      </p:sp>
      <p:sp>
        <p:nvSpPr>
          <p:cNvPr id="5" name="TextBox 5"/>
          <p:cNvSpPr txBox="1"/>
          <p:nvPr/>
        </p:nvSpPr>
        <p:spPr>
          <a:xfrm>
            <a:off x="792261" y="5448683"/>
            <a:ext cx="8560415" cy="615553"/>
          </a:xfrm>
          <a:prstGeom prst="rect">
            <a:avLst/>
          </a:prstGeom>
        </p:spPr>
        <p:txBody>
          <a:bodyPr wrap="square" lIns="0" tIns="0" rIns="0" bIns="0" rtlCol="0" anchor="t">
            <a:spAutoFit/>
          </a:bodyPr>
          <a:lstStyle/>
          <a:p>
            <a:r>
              <a:rPr lang="ru-RU" sz="4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Как </a:t>
            </a:r>
            <a:r>
              <a:rPr lang="ru-RU" sz="4000" dirty="0">
                <a:solidFill>
                  <a:schemeClr val="bg1"/>
                </a:solidFill>
                <a:latin typeface="Arial" panose="020B0604020202020204" pitchFamily="34" charset="0"/>
                <a:ea typeface="Inter" panose="020B0604020202020204" charset="0"/>
                <a:cs typeface="Arial" panose="020B0604020202020204" pitchFamily="34" charset="0"/>
              </a:rPr>
              <a:t>подать запрос на ТИ?</a:t>
            </a:r>
            <a:endParaRPr lang="en-US" sz="4000" dirty="0">
              <a:solidFill>
                <a:schemeClr val="bg1"/>
              </a:solidFill>
              <a:latin typeface="Arial" panose="020B0604020202020204" pitchFamily="34" charset="0"/>
              <a:ea typeface="Inter" panose="020B0604020202020204" charset="0"/>
              <a:cs typeface="Arial" panose="020B0604020202020204" pitchFamily="34" charset="0"/>
            </a:endParaRPr>
          </a:p>
        </p:txBody>
      </p:sp>
      <p:sp>
        <p:nvSpPr>
          <p:cNvPr id="11" name="TextBox 11"/>
          <p:cNvSpPr txBox="1"/>
          <p:nvPr/>
        </p:nvSpPr>
        <p:spPr>
          <a:xfrm>
            <a:off x="3038827" y="1630323"/>
            <a:ext cx="1928131" cy="1308050"/>
          </a:xfrm>
          <a:prstGeom prst="rect">
            <a:avLst/>
          </a:prstGeom>
        </p:spPr>
        <p:txBody>
          <a:bodyPr wrap="square" lIns="0" tIns="0" rIns="0" bIns="0" rtlCol="0" anchor="t">
            <a:spAutoFit/>
          </a:bodyPr>
          <a:lstStyle/>
          <a:p>
            <a:pPr>
              <a:lnSpc>
                <a:spcPts val="1680"/>
              </a:lnSpc>
              <a:spcBef>
                <a:spcPct val="0"/>
              </a:spcBef>
            </a:pPr>
            <a:r>
              <a:rPr lang="ru-RU" sz="1400" dirty="0">
                <a:solidFill>
                  <a:srgbClr val="242725"/>
                </a:solidFill>
                <a:latin typeface="Arial" panose="020B0604020202020204" pitchFamily="34" charset="0"/>
                <a:cs typeface="Arial" panose="020B0604020202020204" pitchFamily="34" charset="0"/>
              </a:rPr>
              <a:t>Спортсмен и его врач заполняют запрос на ТИ, и спортсмен направляет в его в свою антидопинговую организацию</a:t>
            </a:r>
            <a:r>
              <a:rPr lang="en-US" sz="1400" dirty="0">
                <a:solidFill>
                  <a:srgbClr val="242725"/>
                </a:solidFill>
                <a:latin typeface="Arial" panose="020B0604020202020204" pitchFamily="34" charset="0"/>
                <a:cs typeface="Arial" panose="020B0604020202020204" pitchFamily="34" charset="0"/>
              </a:rPr>
              <a:t> </a:t>
            </a:r>
          </a:p>
        </p:txBody>
      </p:sp>
      <p:grpSp>
        <p:nvGrpSpPr>
          <p:cNvPr id="19" name="Group 19"/>
          <p:cNvGrpSpPr/>
          <p:nvPr/>
        </p:nvGrpSpPr>
        <p:grpSpPr>
          <a:xfrm>
            <a:off x="686276" y="1129755"/>
            <a:ext cx="11697427" cy="212923"/>
            <a:chOff x="0" y="0"/>
            <a:chExt cx="23394855" cy="425846"/>
          </a:xfrm>
          <a:solidFill>
            <a:srgbClr val="FFC000"/>
          </a:solidFill>
        </p:grpSpPr>
        <p:sp>
          <p:nvSpPr>
            <p:cNvPr id="20" name="AutoShape 20"/>
            <p:cNvSpPr/>
            <p:nvPr/>
          </p:nvSpPr>
          <p:spPr>
            <a:xfrm>
              <a:off x="212923" y="198953"/>
              <a:ext cx="23181932" cy="27940"/>
            </a:xfrm>
            <a:prstGeom prst="rect">
              <a:avLst/>
            </a:prstGeom>
            <a:grpFill/>
          </p:spPr>
        </p:sp>
        <p:grpSp>
          <p:nvGrpSpPr>
            <p:cNvPr id="21" name="Group 21"/>
            <p:cNvGrpSpPr/>
            <p:nvPr/>
          </p:nvGrpSpPr>
          <p:grpSpPr>
            <a:xfrm>
              <a:off x="0" y="0"/>
              <a:ext cx="425846" cy="425846"/>
              <a:chOff x="0" y="0"/>
              <a:chExt cx="6350000" cy="6350000"/>
            </a:xfrm>
            <a:grpFill/>
          </p:grpSpPr>
          <p:sp>
            <p:nvSpPr>
              <p:cNvPr id="22" name="Freeform 22"/>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3" name="Group 23"/>
            <p:cNvGrpSpPr/>
            <p:nvPr/>
          </p:nvGrpSpPr>
          <p:grpSpPr>
            <a:xfrm>
              <a:off x="4280207" y="0"/>
              <a:ext cx="425846" cy="425846"/>
              <a:chOff x="0" y="0"/>
              <a:chExt cx="6350000" cy="6350000"/>
            </a:xfrm>
            <a:grpFill/>
          </p:grpSpPr>
          <p:sp>
            <p:nvSpPr>
              <p:cNvPr id="24" name="Freeform 2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5" name="Group 25"/>
            <p:cNvGrpSpPr/>
            <p:nvPr/>
          </p:nvGrpSpPr>
          <p:grpSpPr>
            <a:xfrm>
              <a:off x="8560415" y="0"/>
              <a:ext cx="425846" cy="425846"/>
              <a:chOff x="0" y="0"/>
              <a:chExt cx="6350000" cy="6350000"/>
            </a:xfrm>
            <a:grpFill/>
          </p:grpSpPr>
          <p:sp>
            <p:nvSpPr>
              <p:cNvPr id="26" name="Freeform 26"/>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7" name="Group 27"/>
            <p:cNvGrpSpPr/>
            <p:nvPr/>
          </p:nvGrpSpPr>
          <p:grpSpPr>
            <a:xfrm>
              <a:off x="12840622" y="0"/>
              <a:ext cx="425846" cy="425846"/>
              <a:chOff x="0" y="0"/>
              <a:chExt cx="6350000" cy="6350000"/>
            </a:xfrm>
            <a:grpFill/>
          </p:grpSpPr>
          <p:sp>
            <p:nvSpPr>
              <p:cNvPr id="28" name="Freeform 28"/>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9" name="Group 29"/>
            <p:cNvGrpSpPr/>
            <p:nvPr/>
          </p:nvGrpSpPr>
          <p:grpSpPr>
            <a:xfrm>
              <a:off x="17120830" y="0"/>
              <a:ext cx="425846" cy="425846"/>
              <a:chOff x="0" y="0"/>
              <a:chExt cx="6350000" cy="6350000"/>
            </a:xfrm>
            <a:grpFill/>
          </p:grpSpPr>
          <p:sp>
            <p:nvSpPr>
              <p:cNvPr id="30" name="Freeform 30"/>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sp>
        <p:nvSpPr>
          <p:cNvPr id="33" name="TextBox 11"/>
          <p:cNvSpPr txBox="1"/>
          <p:nvPr/>
        </p:nvSpPr>
        <p:spPr>
          <a:xfrm>
            <a:off x="5322051" y="1618969"/>
            <a:ext cx="2699931" cy="3231654"/>
          </a:xfrm>
          <a:prstGeom prst="rect">
            <a:avLst/>
          </a:prstGeom>
        </p:spPr>
        <p:txBody>
          <a:bodyPr wrap="square" lIns="0" tIns="0" rIns="0" bIns="0" rtlCol="0" anchor="t">
            <a:spAutoFit/>
          </a:bodyPr>
          <a:lstStyle/>
          <a:p>
            <a:pPr>
              <a:spcBef>
                <a:spcPct val="0"/>
              </a:spcBef>
              <a:tabLst>
                <a:tab pos="243429" algn="l"/>
              </a:tabLst>
              <a:defRPr/>
            </a:pPr>
            <a:r>
              <a:rPr lang="ru-RU" sz="1400" dirty="0">
                <a:latin typeface="Arial" panose="020B0604020202020204" pitchFamily="34" charset="0"/>
                <a:ea typeface="Inter" panose="020B0604020202020204" charset="0"/>
                <a:cs typeface="Arial" panose="020B0604020202020204" pitchFamily="34" charset="0"/>
              </a:rPr>
              <a:t>Запрос на</a:t>
            </a:r>
            <a:r>
              <a:rPr lang="ru-RU" sz="1400" b="1" dirty="0">
                <a:latin typeface="Arial" panose="020B0604020202020204" pitchFamily="34" charset="0"/>
                <a:ea typeface="Inter" panose="020B0604020202020204" charset="0"/>
                <a:cs typeface="Arial" panose="020B0604020202020204" pitchFamily="34" charset="0"/>
              </a:rPr>
              <a:t> </a:t>
            </a:r>
            <a:r>
              <a:rPr lang="ru-RU" sz="1400" b="1" dirty="0">
                <a:solidFill>
                  <a:srgbClr val="FFC000"/>
                </a:solidFill>
                <a:latin typeface="Arial" panose="020B0604020202020204" pitchFamily="34" charset="0"/>
                <a:ea typeface="Inter" panose="020B0604020202020204" charset="0"/>
                <a:cs typeface="Arial" panose="020B0604020202020204" pitchFamily="34" charset="0"/>
              </a:rPr>
              <a:t>ТИ</a:t>
            </a:r>
            <a:r>
              <a:rPr lang="ru-RU" sz="1400" b="1" dirty="0">
                <a:latin typeface="Arial" panose="020B0604020202020204" pitchFamily="34" charset="0"/>
                <a:ea typeface="Inter" panose="020B0604020202020204" charset="0"/>
                <a:cs typeface="Arial" panose="020B0604020202020204" pitchFamily="34" charset="0"/>
              </a:rPr>
              <a:t> </a:t>
            </a:r>
            <a:r>
              <a:rPr lang="ru-RU" sz="1400" dirty="0">
                <a:latin typeface="Arial" panose="020B0604020202020204" pitchFamily="34" charset="0"/>
                <a:ea typeface="Inter" panose="020B0604020202020204" charset="0"/>
                <a:cs typeface="Arial" panose="020B0604020202020204" pitchFamily="34" charset="0"/>
              </a:rPr>
              <a:t>должен сопровождаться подробной выпиской из медицинской карты или истории болезни, включая данные лабораторных и инструментальных методов обследования, подтверждающие необходимость применения запрещенных средств или методов (например: рентгенограммы, кардиограммы, результаты анализов крови, мочи, данные спирометрии и др.)</a:t>
            </a:r>
          </a:p>
        </p:txBody>
      </p:sp>
      <p:sp>
        <p:nvSpPr>
          <p:cNvPr id="35" name="TextBox 11"/>
          <p:cNvSpPr txBox="1"/>
          <p:nvPr/>
        </p:nvSpPr>
        <p:spPr>
          <a:xfrm>
            <a:off x="8580330" y="1641677"/>
            <a:ext cx="2699931" cy="1508105"/>
          </a:xfrm>
          <a:prstGeom prst="rect">
            <a:avLst/>
          </a:prstGeom>
        </p:spPr>
        <p:txBody>
          <a:bodyPr wrap="square" lIns="0" tIns="0" rIns="0" bIns="0" rtlCol="0" anchor="t">
            <a:spAutoFit/>
          </a:bodyPr>
          <a:lstStyle/>
          <a:p>
            <a:pPr>
              <a:spcBef>
                <a:spcPct val="0"/>
              </a:spcBef>
              <a:tabLst>
                <a:tab pos="243429" algn="l"/>
              </a:tabLst>
              <a:defRPr/>
            </a:pPr>
            <a:r>
              <a:rPr lang="ru-RU" sz="1400" dirty="0">
                <a:latin typeface="Arial" panose="020B0604020202020204" pitchFamily="34" charset="0"/>
                <a:ea typeface="Inter" panose="020B0604020202020204" charset="0"/>
                <a:cs typeface="Arial" panose="020B0604020202020204" pitchFamily="34" charset="0"/>
              </a:rPr>
              <a:t>Комиссия по ТИ пересматривает поданные документы и выдает разрешение на ТИ для определенной субстанции, определенной дозы и на определенный период лечения</a:t>
            </a:r>
          </a:p>
        </p:txBody>
      </p:sp>
      <p:pic>
        <p:nvPicPr>
          <p:cNvPr id="31" name="Рисунок 30">
            <a:extLst>
              <a:ext uri="{FF2B5EF4-FFF2-40B4-BE49-F238E27FC236}">
                <a16:creationId xmlns:a16="http://schemas.microsoft.com/office/drawing/2014/main" id="{FD10039E-511D-4FF9-84A7-31FD76678A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11240" y="278472"/>
            <a:ext cx="1908644" cy="488724"/>
          </a:xfrm>
          <a:prstGeom prst="rect">
            <a:avLst/>
          </a:prstGeom>
        </p:spPr>
      </p:pic>
    </p:spTree>
    <p:extLst>
      <p:ext uri="{BB962C8B-B14F-4D97-AF65-F5344CB8AC3E}">
        <p14:creationId xmlns:p14="http://schemas.microsoft.com/office/powerpoint/2010/main" val="4139574849"/>
      </p:ext>
    </p:extLst>
  </p:cSld>
  <p:clrMapOvr>
    <a:masterClrMapping/>
  </p:clrMapOvr>
</p:sld>
</file>

<file path=ppt/theme/theme1.xml><?xml version="1.0" encoding="utf-8"?>
<a:theme xmlns:a="http://schemas.openxmlformats.org/drawingml/2006/main" name="Ретро">
  <a:themeElements>
    <a:clrScheme name="Другая 13">
      <a:dk1>
        <a:sysClr val="windowText" lastClr="000000"/>
      </a:dk1>
      <a:lt1>
        <a:sysClr val="window" lastClr="FFFFFF"/>
      </a:lt1>
      <a:dk2>
        <a:srgbClr val="39302A"/>
      </a:dk2>
      <a:lt2>
        <a:srgbClr val="E5DEDB"/>
      </a:lt2>
      <a:accent1>
        <a:srgbClr val="FFC000"/>
      </a:accent1>
      <a:accent2>
        <a:srgbClr val="CDF117"/>
      </a:accent2>
      <a:accent3>
        <a:srgbClr val="CE8D3E"/>
      </a:accent3>
      <a:accent4>
        <a:srgbClr val="EC7016"/>
      </a:accent4>
      <a:accent5>
        <a:srgbClr val="E64823"/>
      </a:accent5>
      <a:accent6>
        <a:srgbClr val="9C6A6A"/>
      </a:accent6>
      <a:hlink>
        <a:srgbClr val="2998E3"/>
      </a:hlink>
      <a:folHlink>
        <a:srgbClr val="7F723D"/>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812</TotalTime>
  <Words>644</Words>
  <Application>Microsoft Office PowerPoint</Application>
  <PresentationFormat>Широкоэкранный</PresentationFormat>
  <Paragraphs>66</Paragraphs>
  <Slides>12</Slides>
  <Notes>3</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Calibri Light</vt:lpstr>
      <vt:lpstr>Inter</vt:lpstr>
      <vt:lpstr>Inter Bold</vt:lpstr>
      <vt:lpstr>Wingdings</vt:lpstr>
      <vt:lpstr>Ретро</vt:lpstr>
      <vt:lpstr>ОБРАЗОВАТЕЛЬНАЯ ПРОГРАММА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ОБРАЗОВАТЕЛЬНАЯ ПРОГРАММА</dc:title>
  <dc:creator>User</dc:creator>
  <cp:lastModifiedBy>HP4</cp:lastModifiedBy>
  <cp:revision>101</cp:revision>
  <dcterms:created xsi:type="dcterms:W3CDTF">2021-02-23T05:41:58Z</dcterms:created>
  <dcterms:modified xsi:type="dcterms:W3CDTF">2025-09-02T11:45:33Z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223860</vt:lpwstr>
  </property>
  <property fmtid="{D5CDD505-2E9C-101B-9397-08002B2CF9AE}" name="NXPowerLiteSettings" pid="3">
    <vt:lpwstr>F7000400038000</vt:lpwstr>
  </property>
  <property fmtid="{D5CDD505-2E9C-101B-9397-08002B2CF9AE}" name="NXPowerLiteVersion" pid="4">
    <vt:lpwstr>S10.9.0</vt:lpwstr>
  </property>
</Properties>
</file>