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x-fontdata" Extension="fntdata"/>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62" r:id="rId4"/>
    <p:sldId id="263" r:id="rId5"/>
    <p:sldId id="264" r:id="rId6"/>
    <p:sldId id="268" r:id="rId7"/>
    <p:sldId id="269" r:id="rId8"/>
    <p:sldId id="270" r:id="rId9"/>
    <p:sldId id="271" r:id="rId10"/>
    <p:sldId id="266" r:id="rId11"/>
    <p:sldId id="278" r:id="rId12"/>
    <p:sldId id="281" r:id="rId13"/>
    <p:sldId id="280" r:id="rId14"/>
    <p:sldId id="275" r:id="rId15"/>
  </p:sldIdLst>
  <p:sldSz cx="18288000" cy="10287000"/>
  <p:notesSz cx="6858000" cy="9144000"/>
  <p:embeddedFontLst>
    <p:embeddedFont>
      <p:font typeface="Bahnschrift SemiBold" panose="020B0502040204020203" pitchFamily="34" charset="0"/>
      <p:bold r:id="rId17"/>
    </p:embeddedFont>
    <p:embeddedFont>
      <p:font typeface="Calibri" panose="020F0502020204030204" pitchFamily="34" charset="0"/>
      <p:regular r:id="rId18"/>
      <p:bold r:id="rId19"/>
      <p:italic r:id="rId20"/>
      <p:boldItalic r:id="rId21"/>
    </p:embeddedFont>
    <p:embeddedFont>
      <p:font typeface="Open Sans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848"/>
    <a:srgbClr val="C9FBBB"/>
    <a:srgbClr val="006600"/>
    <a:srgbClr val="00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F953-5779-42EF-83FF-733657E62E62}" type="datetimeFigureOut">
              <a:rPr lang="x-none" smtClean="0"/>
              <a:t>02.09.2025</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C48E8-3971-42F7-AB6D-2BA21C3DC873}" type="slidenum">
              <a:rPr lang="x-none" smtClean="0"/>
              <a:t>‹#›</a:t>
            </a:fld>
            <a:endParaRPr lang="x-none"/>
          </a:p>
        </p:txBody>
      </p:sp>
    </p:spTree>
    <p:extLst>
      <p:ext uri="{BB962C8B-B14F-4D97-AF65-F5344CB8AC3E}">
        <p14:creationId xmlns:p14="http://schemas.microsoft.com/office/powerpoint/2010/main" val="92117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GRTTINGS AND INTRUDUCTION</a:t>
            </a:r>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2</a:t>
            </a:fld>
            <a:endParaRPr lang="x-none"/>
          </a:p>
        </p:txBody>
      </p:sp>
    </p:spTree>
    <p:extLst>
      <p:ext uri="{BB962C8B-B14F-4D97-AF65-F5344CB8AC3E}">
        <p14:creationId xmlns:p14="http://schemas.microsoft.com/office/powerpoint/2010/main" val="2397848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solidFill>
                  <a:prstClr val="black"/>
                </a:solidFill>
              </a:rPr>
              <a:pPr/>
              <a:t>11</a:t>
            </a:fld>
            <a:endParaRPr lang="x-none">
              <a:solidFill>
                <a:prstClr val="black"/>
              </a:solidFill>
            </a:endParaRPr>
          </a:p>
        </p:txBody>
      </p:sp>
    </p:spTree>
    <p:extLst>
      <p:ext uri="{BB962C8B-B14F-4D97-AF65-F5344CB8AC3E}">
        <p14:creationId xmlns:p14="http://schemas.microsoft.com/office/powerpoint/2010/main" val="256686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solidFill>
                  <a:prstClr val="black"/>
                </a:solidFill>
              </a:rPr>
              <a:pPr/>
              <a:t>12</a:t>
            </a:fld>
            <a:endParaRPr lang="x-none">
              <a:solidFill>
                <a:prstClr val="black"/>
              </a:solidFill>
            </a:endParaRPr>
          </a:p>
        </p:txBody>
      </p:sp>
    </p:spTree>
    <p:extLst>
      <p:ext uri="{BB962C8B-B14F-4D97-AF65-F5344CB8AC3E}">
        <p14:creationId xmlns:p14="http://schemas.microsoft.com/office/powerpoint/2010/main" val="256037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solidFill>
                  <a:prstClr val="black"/>
                </a:solidFill>
              </a:rPr>
              <a:pPr/>
              <a:t>13</a:t>
            </a:fld>
            <a:endParaRPr lang="x-none">
              <a:solidFill>
                <a:prstClr val="black"/>
              </a:solidFill>
            </a:endParaRPr>
          </a:p>
        </p:txBody>
      </p:sp>
    </p:spTree>
    <p:extLst>
      <p:ext uri="{BB962C8B-B14F-4D97-AF65-F5344CB8AC3E}">
        <p14:creationId xmlns:p14="http://schemas.microsoft.com/office/powerpoint/2010/main" val="1473036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GRTTINGS AND INTRUDUCTION</a:t>
            </a:r>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solidFill>
                  <a:prstClr val="black"/>
                </a:solidFill>
              </a:rPr>
              <a:pPr/>
              <a:t>14</a:t>
            </a:fld>
            <a:endParaRPr lang="x-none">
              <a:solidFill>
                <a:prstClr val="black"/>
              </a:solidFill>
            </a:endParaRPr>
          </a:p>
        </p:txBody>
      </p:sp>
    </p:spTree>
    <p:extLst>
      <p:ext uri="{BB962C8B-B14F-4D97-AF65-F5344CB8AC3E}">
        <p14:creationId xmlns:p14="http://schemas.microsoft.com/office/powerpoint/2010/main" val="2806066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Данный Акт было составлен после широких консультаций со спортсменами со всего мира, и в нем описываются те права, которые спортсмены назвали особенно важными для них. Акт не излагает все права спортсменов и не является юридическим документом; Законные права спортсменов в контексте антидопинга - это только те права, которые изложены в Кодексе и Международных стандартах, независимо от того, как они описаны в настоящем Акте. В случае противоречивых толкований положения Кодекса и Международных стандартов имеют преимущественную силу во всех случаях.</a:t>
            </a:r>
          </a:p>
          <a:p>
            <a:r>
              <a:rPr lang="ru-RU" dirty="0"/>
              <a:t>Данный акт одобрен Исполнительным комитетом ВАДА по рекомендации Комитета спортсменов ВАДА. Изменения в данный акт могут быть внесены по рекомендации Исполнительному комитету ВАДА от Комитета спортсменов ВАДА.</a:t>
            </a:r>
          </a:p>
          <a:p>
            <a:r>
              <a:rPr lang="ru-RU" dirty="0"/>
              <a:t>Акт по антидопинговым правам Спортсменов состоит из двух частей. Часть 1 устанавливает права, которые содержатся в Кодексе и международных стандартах. Часть 2 устанавливает рекомендуемые права спортсменов. Они не встречаются в Кодексе или Международных стандартах, но являются правами, которые Спортсмены рекомендуют принять Антидопинговым организациям для реализации наилучшей практики.</a:t>
            </a:r>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3</a:t>
            </a:fld>
            <a:endParaRPr lang="x-none"/>
          </a:p>
        </p:txBody>
      </p:sp>
    </p:spTree>
    <p:extLst>
      <p:ext uri="{BB962C8B-B14F-4D97-AF65-F5344CB8AC3E}">
        <p14:creationId xmlns:p14="http://schemas.microsoft.com/office/powerpoint/2010/main" val="57175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Мы говорим о том, что Спортсмены имеют право на спорт свободный от допинга. На защиту духа спорта от ущерба, который может нанести допинг. Право на защиту стремления к достижению человеком превосходства благодаря самоотверженному совершенствованию природных талантов каждого Спортсмена. Право на защиту здоровья Спортсмена и предоставление возможности Спортсменам достигать истинного мастерства без Использования Запрещенных субстанций и методов.</a:t>
            </a:r>
          </a:p>
          <a:p>
            <a:r>
              <a:rPr lang="ru-RU" dirty="0"/>
              <a:t>2.	Все Тестирование должно осуществляться в соответствии с Международным стандартом по тестированию и расследованиям. Т.е.</a:t>
            </a:r>
          </a:p>
          <a:p>
            <a:r>
              <a:rPr lang="ru-RU" dirty="0"/>
              <a:t>•	Планирование тестирования;</a:t>
            </a:r>
          </a:p>
          <a:p>
            <a:r>
              <a:rPr lang="ru-RU" dirty="0"/>
              <a:t>•	Проведение допинг-контроля;</a:t>
            </a:r>
          </a:p>
          <a:p>
            <a:r>
              <a:rPr lang="ru-RU" dirty="0"/>
              <a:t>•	Предоставление информации о местонахождении;</a:t>
            </a:r>
          </a:p>
          <a:p>
            <a:r>
              <a:rPr lang="ru-RU" dirty="0"/>
              <a:t>•	Сбор и транспортировка проб;</a:t>
            </a:r>
          </a:p>
          <a:p>
            <a:r>
              <a:rPr lang="ru-RU" dirty="0"/>
              <a:t>•	Обработка результатов;</a:t>
            </a:r>
          </a:p>
          <a:p>
            <a:r>
              <a:rPr lang="ru-RU" dirty="0"/>
              <a:t>•	Проведение расследований нарушения антидопинговых правил.</a:t>
            </a:r>
          </a:p>
          <a:p>
            <a:r>
              <a:rPr lang="ru-RU" dirty="0"/>
              <a:t>3.	Здоровье спортсмена является абсолютным приоритетом. Для случаев, когда возникает необходимость использовать в лечении спортсмена субстанции и методы, входящие в Запрещенный список, предусмотрена процедура получения Разрешения на ТИ.</a:t>
            </a:r>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4</a:t>
            </a:fld>
            <a:endParaRPr lang="x-none"/>
          </a:p>
        </p:txBody>
      </p:sp>
    </p:spTree>
    <p:extLst>
      <p:ext uri="{BB962C8B-B14F-4D97-AF65-F5344CB8AC3E}">
        <p14:creationId xmlns:p14="http://schemas.microsoft.com/office/powerpoint/2010/main" val="226076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отношении любого Лица, обвиняемого в нарушении антидопинговых правил, Антидопинговая организация, ответственная за Обработку результатов, должна обеспечить в разумные сроки как минимум беспристрастные слушания справедливой беспристрастной и операционно независимой комиссией. Своевременное мотивированное решение, особенно включая объяснение причин(ы) наложенного срока Дисквалификации и Аннулирования по Статье 10.10, должно быть Публично обнародовано в соответствии со Статьей 14.3.</a:t>
            </a:r>
          </a:p>
          <a:p>
            <a:r>
              <a:rPr lang="ru-RU" dirty="0"/>
              <a:t>Данные принципы также закреплены в Статье 6.1 Конвенции по защите прав человека и основных свобод, кроме того, указанные принципы в целом приняты в международном праве. </a:t>
            </a:r>
          </a:p>
          <a:p>
            <a:endParaRPr lang="ru-RU" dirty="0"/>
          </a:p>
          <a:p>
            <a:r>
              <a:rPr lang="ru-RU" dirty="0"/>
              <a:t>5.	Подписавшиеся стороны должны обеспечить выполнение положений Кодекса посредством проводимой ими политики, принятием законов, правил и норм в соответствии со своими полномочиями и сферой ответственности. </a:t>
            </a:r>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5</a:t>
            </a:fld>
            <a:endParaRPr lang="x-none"/>
          </a:p>
        </p:txBody>
      </p:sp>
    </p:spTree>
    <p:extLst>
      <p:ext uri="{BB962C8B-B14F-4D97-AF65-F5344CB8AC3E}">
        <p14:creationId xmlns:p14="http://schemas.microsoft.com/office/powerpoint/2010/main" val="123300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6.	Статья 2.11 Действия Спортсмена или иного Лица, направленные на Воспрепятствование или Преследование за сообщение уполномоченным органам информации о нарушении антидопинговых правил</a:t>
            </a:r>
          </a:p>
          <a:p>
            <a:r>
              <a:rPr lang="ru-RU" dirty="0"/>
              <a:t>Любое действие, которое угрожает или направлено на запугивание иного Лица с целью воспрепятствованию этому Лицу добросовестно сообщить информацию, касающуюся предполагаемого нарушения антидопинговых правил или предполагаемого несоответствия Кодексу ВАДА, Антидопинговой организации, правоохранительным, регулирующим или профессиональным дисциплинарным органам, органам, проводящим слушания или Лицу, проводящему расследование для ВАДА или Антидопинговой организации.</a:t>
            </a:r>
          </a:p>
          <a:p>
            <a:r>
              <a:rPr lang="ru-RU" dirty="0"/>
              <a:t>Примечание к Статье 2.11.2 Данная статья предназначена для защиты Лиц, которые добросовестно сообщают информацию, и не защищает Лиц, которые сознательно сообщают ложную информацию.</a:t>
            </a:r>
          </a:p>
          <a:p>
            <a:r>
              <a:rPr lang="ru-RU" dirty="0"/>
              <a:t>Преследование может включать, например, действия, которые угрожают физическому или психическому здоровью или экономическим интересам Лиц, сообщающих информацию, членам их семей или окружения. Преследование не относится к антидопинговой организации, которая добросовестно заявляет о нарушении антидопинговых правил Лицом, которое сообщило информацию. Целью Статьи 2.11 является защитить Лица, которые добросовестно сообщают информацию и не защищать Лица, которые сознательно сообщают ложную информацию.</a:t>
            </a:r>
          </a:p>
          <a:p>
            <a:r>
              <a:rPr lang="ru-RU" dirty="0"/>
              <a:t>7 Ключевой принцип, состоит в том, что первый опыт Спортсмена в сфере антидопинга должен быть связан с Образованием, а не с прохождением процедуры Допинг-контроля.</a:t>
            </a:r>
          </a:p>
          <a:p>
            <a:r>
              <a:rPr lang="ru-RU" dirty="0"/>
              <a:t>Спортсмены международного уровня должны пройти обучение перед тем, как они покинут свою страну. </a:t>
            </a:r>
          </a:p>
          <a:p>
            <a:r>
              <a:rPr lang="ru-RU" dirty="0"/>
              <a:t>Спортсмены начинают заниматься спортом «чистыми», и Образовательные программы должны это поддерживать.</a:t>
            </a:r>
          </a:p>
          <a:p>
            <a:r>
              <a:rPr lang="ru-RU" dirty="0"/>
              <a:t>В отношении личной информации во всех случаях должен соблюдаться режим строгой конфиденциальности; она может быть использована исключительно в целях планирования, координирования или практического осуществления Допинг-контроля, в рамках процедур передачи информации, относящейся к Биологическому паспорту спортсмена, или иных результатов лабораторного анализа, в целях содействия процедурам расследования возможного нарушения антидопинговых правил. Такая информация, когда она более не может служить указанным целям, должна быть уничтожена, в соответствии с Международным стандартом по защите неприкосновенности частной жизни и персональных данных.</a:t>
            </a:r>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6</a:t>
            </a:fld>
            <a:endParaRPr lang="x-none"/>
          </a:p>
        </p:txBody>
      </p:sp>
    </p:spTree>
    <p:extLst>
      <p:ext uri="{BB962C8B-B14F-4D97-AF65-F5344CB8AC3E}">
        <p14:creationId xmlns:p14="http://schemas.microsoft.com/office/powerpoint/2010/main" val="10684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Примечание к Статье 10.10: Ничто в Кодексе не препятствует чистым Спортсменам или иным Лицам, получившим ущерб в результате действий Лица, нарушившего антидопинговые правила, осуществить право требовать возмещения ущерба от этого Лица.</a:t>
            </a:r>
          </a:p>
          <a:p>
            <a:r>
              <a:rPr lang="ru-RU" dirty="0"/>
              <a:t>Статье 10.11: Не указывает на прямую обязанность Антидопинговой организации или другой Подписавшейся стороны предпринимать какие-либо действия по взысканию изъятых призовых денег. Если Антидопинговая организация принимает решение не предпринимать никакие действия по взысканию изъятых призовых денег, она может передать свое право на взыскание таких денег Спортсмену, который должен был бы получить эти деньги. “Разумные меры по распределению и выдаче этих призовых денег " могут включать использование полученных изъятых призовых денег по согласованию с Международной федерацией и ее Спортсменами.</a:t>
            </a:r>
          </a:p>
          <a:p>
            <a:endParaRPr lang="ru-RU" dirty="0"/>
          </a:p>
          <a:p>
            <a:endParaRPr lang="ru-RU" dirty="0"/>
          </a:p>
          <a:p>
            <a:endParaRPr lang="ru-RU" dirty="0"/>
          </a:p>
          <a:p>
            <a:r>
              <a:rPr lang="ru-RU" dirty="0"/>
              <a:t>10</a:t>
            </a:r>
          </a:p>
          <a:p>
            <a:r>
              <a:rPr lang="ru-RU" dirty="0"/>
              <a:t>Защищенное Лицо (Protected </a:t>
            </a:r>
            <a:r>
              <a:rPr lang="ru-RU" dirty="0" err="1"/>
              <a:t>Person</a:t>
            </a:r>
            <a:r>
              <a:rPr lang="ru-RU" dirty="0"/>
              <a:t>): Спортсмен или иное физическое Лицо, которое на момент нарушения антидопинговых правил: (i) не достигло возраста шестнадцати лет; (</a:t>
            </a:r>
            <a:r>
              <a:rPr lang="ru-RU" dirty="0" err="1"/>
              <a:t>ii</a:t>
            </a:r>
            <a:r>
              <a:rPr lang="ru-RU" dirty="0"/>
              <a:t>) не достигло возраста восемнадцати лет и не включено ни в один Регистрируемый пул тестирования и никогда не участвовало в каких-либо Международных спортивных мероприятиях в открытой категории; или (</a:t>
            </a:r>
            <a:r>
              <a:rPr lang="ru-RU" dirty="0" err="1"/>
              <a:t>iii</a:t>
            </a:r>
            <a:r>
              <a:rPr lang="ru-RU" dirty="0"/>
              <a:t>) по причинам, не связанным с возрастом, было установлено, что оно недееспособно в соответствии с действующим национальным законодательством.</a:t>
            </a:r>
          </a:p>
          <a:p>
            <a:r>
              <a:rPr lang="ru-RU" dirty="0"/>
              <a:t>Кодекс предусматривает иное отношение к Защищенным Лицам, чем к другим Спортсменам или Лицам при определенных обстоятельствах, основываясь на том, что Спортсмен или иное Лицо, младше определенного возраста не обладает умственными способностями, чтобы понять и оценить запреты в отношении поведения, изложенные в Кодексе. Например, Спортсмен-паралимпиец с документально подтвержденной недееспособностью, связанной с интеллектуальным нарушением. </a:t>
            </a:r>
          </a:p>
          <a:p>
            <a:r>
              <a:rPr lang="ru-RU" dirty="0"/>
              <a:t>Положение об обязательном характере Публичного обнародования данных, предусмотренном Статьей 14.3.2, не применяется к случаям, когда Спортсмен или иное Лицо, в отношении которого установлен факт нарушения антидопинговых правил, является Несовершеннолетним или Защищенным лицом.</a:t>
            </a:r>
          </a:p>
          <a:p>
            <a:endParaRPr lang="ru-RU" dirty="0"/>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7</a:t>
            </a:fld>
            <a:endParaRPr lang="x-none"/>
          </a:p>
        </p:txBody>
      </p:sp>
    </p:spTree>
    <p:extLst>
      <p:ext uri="{BB962C8B-B14F-4D97-AF65-F5344CB8AC3E}">
        <p14:creationId xmlns:p14="http://schemas.microsoft.com/office/powerpoint/2010/main" val="425420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Все требования по Процедуре отбора Пробы. Права и обязанности Спортсмена описаны в Международном стандарте по тестированию и расследованиям.</a:t>
            </a:r>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8</a:t>
            </a:fld>
            <a:endParaRPr lang="x-none"/>
          </a:p>
        </p:txBody>
      </p:sp>
    </p:spTree>
    <p:extLst>
      <p:ext uri="{BB962C8B-B14F-4D97-AF65-F5344CB8AC3E}">
        <p14:creationId xmlns:p14="http://schemas.microsoft.com/office/powerpoint/2010/main" val="317318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Если Временное отстранение назначено на основании Неблагоприятного результата анализа Пробы “А”, а последующий анализ Пробы “В” (проведенный по запросу Спортсмена или Антидопинговой организации) не подтверждает результат анализа Пробы “А”, то Спортсмен не должен подвергаться никакому дальнейшему Временному отстранению на основании нарушения Статьи 2.1. (Наличие) </a:t>
            </a:r>
          </a:p>
          <a:p>
            <a:r>
              <a:rPr lang="ru-RU" dirty="0"/>
              <a:t>В случае когда Спортсмен (или команда Спортсмена, как это может быть предусмотрено в правилах соответствующего Организатора крупного спортивного мероприятия или Международной федерации) снят с мероприятия на основании нарушения Статьи 2.1, а последующий анализ Пробы “В” не подтверждает результат анализа Пробы А, если это не влияет иным образом на ход мероприятия и сохраняется возможность для Спортсмена или команды вернуться к Соревнованиям, то Спортсмен или команда могут продолжать участвовать в мероприятии.</a:t>
            </a:r>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9</a:t>
            </a:fld>
            <a:endParaRPr lang="x-none"/>
          </a:p>
        </p:txBody>
      </p:sp>
    </p:spTree>
    <p:extLst>
      <p:ext uri="{BB962C8B-B14F-4D97-AF65-F5344CB8AC3E}">
        <p14:creationId xmlns:p14="http://schemas.microsoft.com/office/powerpoint/2010/main" val="207638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13</a:t>
            </a:r>
          </a:p>
          <a:p>
            <a:r>
              <a:rPr lang="ru-RU" dirty="0"/>
              <a:t>Конвенция о защите прав человека и основных свобод.</a:t>
            </a:r>
          </a:p>
          <a:p>
            <a:r>
              <a:rPr lang="ru-RU" dirty="0"/>
              <a:t>Конвенция устанавливает неотъемлемые права и свободы каждого человека и обязывает государства, ратифицировавшие Конвенцию, гарантировать эти права каждому человеку, который находится под их юрисдикцией.</a:t>
            </a:r>
          </a:p>
          <a:p>
            <a:endParaRPr lang="ru-RU" dirty="0"/>
          </a:p>
          <a:p>
            <a:r>
              <a:rPr lang="ru-RU" dirty="0"/>
              <a:t>14</a:t>
            </a:r>
          </a:p>
          <a:p>
            <a:r>
              <a:rPr lang="ru-RU" dirty="0"/>
              <a:t>Ничто в настоящем Акте не может изменить каким-либо образом применение Кодекса или Международных стандартов или положение Спортсменов в соответствии с данными документами.</a:t>
            </a:r>
          </a:p>
          <a:p>
            <a:endParaRPr lang="x-none" dirty="0"/>
          </a:p>
        </p:txBody>
      </p:sp>
      <p:sp>
        <p:nvSpPr>
          <p:cNvPr id="4" name="Номер слайда 3"/>
          <p:cNvSpPr>
            <a:spLocks noGrp="1"/>
          </p:cNvSpPr>
          <p:nvPr>
            <p:ph type="sldNum" sz="quarter" idx="5"/>
          </p:nvPr>
        </p:nvSpPr>
        <p:spPr/>
        <p:txBody>
          <a:bodyPr/>
          <a:lstStyle/>
          <a:p>
            <a:fld id="{D29C48E8-3971-42F7-AB6D-2BA21C3DC873}" type="slidenum">
              <a:rPr lang="x-none" smtClean="0"/>
              <a:t>10</a:t>
            </a:fld>
            <a:endParaRPr lang="x-none"/>
          </a:p>
        </p:txBody>
      </p:sp>
    </p:spTree>
    <p:extLst>
      <p:ext uri="{BB962C8B-B14F-4D97-AF65-F5344CB8AC3E}">
        <p14:creationId xmlns:p14="http://schemas.microsoft.com/office/powerpoint/2010/main" val="17305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arget="../media/image4.jpeg" Type="http://schemas.openxmlformats.org/officeDocument/2006/relationships/image"/><Relationship Id="rId2" Target="../notesSlides/notesSlide9.xml" Type="http://schemas.openxmlformats.org/officeDocument/2006/relationships/notesSlid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arget="../media/image5.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 Id="rId4" Target="../media/image6.jpeg" Type="http://schemas.openxmlformats.org/officeDocument/2006/relationships/image"/></Relationships>
</file>

<file path=ppt/slides/_rels/slide13.xml.rels><?xml version="1.0" encoding="UTF-8" standalone="yes" ?><Relationships xmlns="http://schemas.openxmlformats.org/package/2006/relationships"><Relationship Id="rId3" Target="../media/image5.jpeg" Type="http://schemas.openxmlformats.org/officeDocument/2006/relationships/image"/><Relationship Id="rId2" Target="../notesSlides/notesSlide12.xml" Type="http://schemas.openxmlformats.org/officeDocument/2006/relationships/notesSlide"/><Relationship Id="rId1" Target="../slideLayouts/slideLayout7.xml" Type="http://schemas.openxmlformats.org/officeDocument/2006/relationships/slideLayout"/><Relationship Id="rId5" Target="../media/image7.png" Type="http://schemas.openxmlformats.org/officeDocument/2006/relationships/image"/><Relationship Id="rId4" Target="../media/image6.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arget="../media/image2.png"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 Id="rId5" Target="../media/image1.png" Type="http://schemas.openxmlformats.org/officeDocument/2006/relationships/image"/><Relationship Id="rId4" Target="../media/image3.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sp>
        <p:nvSpPr>
          <p:cNvPr id="2" name="TextBox 2"/>
          <p:cNvSpPr txBox="1"/>
          <p:nvPr/>
        </p:nvSpPr>
        <p:spPr>
          <a:xfrm>
            <a:off x="428819" y="10391"/>
            <a:ext cx="15116986" cy="6668135"/>
          </a:xfrm>
          <a:prstGeom prst="rect">
            <a:avLst/>
          </a:prstGeom>
        </p:spPr>
        <p:txBody>
          <a:bodyPr lIns="0" tIns="0" rIns="0" bIns="0" rtlCol="0" anchor="t">
            <a:spAutoFit/>
          </a:bodyPr>
          <a:lstStyle/>
          <a:p>
            <a:pPr>
              <a:lnSpc>
                <a:spcPts val="25749"/>
              </a:lnSpc>
            </a:pPr>
            <a:r>
              <a:rPr lang="en-US" sz="25000" spc="-500" dirty="0">
                <a:solidFill>
                  <a:srgbClr val="F9FCFF">
                    <a:alpha val="4706"/>
                  </a:srgbClr>
                </a:solidFill>
                <a:latin typeface="Open Sans Bold"/>
              </a:rPr>
              <a:t>Play </a:t>
            </a:r>
          </a:p>
          <a:p>
            <a:pPr>
              <a:lnSpc>
                <a:spcPts val="25750"/>
              </a:lnSpc>
            </a:pPr>
            <a:r>
              <a:rPr lang="en-US" sz="25000" spc="-500" dirty="0">
                <a:solidFill>
                  <a:srgbClr val="F9FCFF">
                    <a:alpha val="4706"/>
                  </a:srgbClr>
                </a:solidFill>
                <a:latin typeface="Open Sans Bold"/>
              </a:rPr>
              <a:t>true</a:t>
            </a:r>
          </a:p>
        </p:txBody>
      </p:sp>
      <p:sp>
        <p:nvSpPr>
          <p:cNvPr id="3" name="TextBox 3"/>
          <p:cNvSpPr txBox="1"/>
          <p:nvPr/>
        </p:nvSpPr>
        <p:spPr>
          <a:xfrm>
            <a:off x="1412900" y="2476500"/>
            <a:ext cx="16603202" cy="3821559"/>
          </a:xfrm>
          <a:prstGeom prst="rect">
            <a:avLst/>
          </a:prstGeom>
        </p:spPr>
        <p:txBody>
          <a:bodyPr lIns="0" tIns="0" rIns="0" bIns="0" rtlCol="0" anchor="t">
            <a:spAutoFit/>
          </a:bodyPr>
          <a:lstStyle/>
          <a:p>
            <a:pPr>
              <a:lnSpc>
                <a:spcPts val="14935"/>
              </a:lnSpc>
            </a:pPr>
            <a:r>
              <a:rPr lang="en-US" sz="14000" spc="-290" dirty="0" err="1">
                <a:solidFill>
                  <a:srgbClr val="F9FCFF"/>
                </a:solidFill>
                <a:latin typeface="Open Sans Bold"/>
              </a:rPr>
              <a:t>Побеждай</a:t>
            </a:r>
            <a:r>
              <a:rPr lang="en-US" sz="14000" spc="-290" dirty="0">
                <a:solidFill>
                  <a:srgbClr val="F9FCFF"/>
                </a:solidFill>
                <a:latin typeface="Open Sans Bold"/>
              </a:rPr>
              <a:t> </a:t>
            </a:r>
            <a:endParaRPr lang="ru-RU" sz="14000" spc="-290" dirty="0">
              <a:solidFill>
                <a:srgbClr val="F9FCFF"/>
              </a:solidFill>
              <a:latin typeface="Open Sans Bold"/>
            </a:endParaRPr>
          </a:p>
          <a:p>
            <a:pPr>
              <a:lnSpc>
                <a:spcPts val="14935"/>
              </a:lnSpc>
            </a:pPr>
            <a:r>
              <a:rPr lang="ru-RU" sz="14000" spc="-290" dirty="0">
                <a:solidFill>
                  <a:srgbClr val="F9FCFF"/>
                </a:solidFill>
                <a:latin typeface="Open Sans Bold"/>
              </a:rPr>
              <a:t>										</a:t>
            </a:r>
            <a:r>
              <a:rPr lang="en-US" sz="14000" spc="-290" dirty="0" err="1">
                <a:solidFill>
                  <a:srgbClr val="F9FCFF"/>
                </a:solidFill>
                <a:latin typeface="Open Sans Bold"/>
              </a:rPr>
              <a:t>честно</a:t>
            </a:r>
            <a:r>
              <a:rPr lang="ru-RU" sz="14000" spc="-290" dirty="0">
                <a:solidFill>
                  <a:srgbClr val="F9FCFF"/>
                </a:solidFill>
                <a:latin typeface="Open Sans Bold"/>
              </a:rPr>
              <a:t>!</a:t>
            </a:r>
            <a:endParaRPr lang="en-US" sz="14000" spc="-290" dirty="0">
              <a:solidFill>
                <a:srgbClr val="F9FCFF"/>
              </a:solidFill>
              <a:latin typeface="Open Sans Bold"/>
            </a:endParaRPr>
          </a:p>
        </p:txBody>
      </p:sp>
      <p:sp>
        <p:nvSpPr>
          <p:cNvPr id="4" name="AutoShape 4"/>
          <p:cNvSpPr/>
          <p:nvPr/>
        </p:nvSpPr>
        <p:spPr>
          <a:xfrm>
            <a:off x="228600" y="9182100"/>
            <a:ext cx="9485901" cy="39608"/>
          </a:xfrm>
          <a:prstGeom prst="rect">
            <a:avLst/>
          </a:prstGeom>
          <a:solidFill>
            <a:srgbClr val="F9FCFF"/>
          </a:solidFill>
        </p:spPr>
      </p:sp>
      <p:pic>
        <p:nvPicPr>
          <p:cNvPr id="9" name="Рисунок 8">
            <a:extLst>
              <a:ext uri="{FF2B5EF4-FFF2-40B4-BE49-F238E27FC236}">
                <a16:creationId xmlns:a16="http://schemas.microsoft.com/office/drawing/2014/main" id="{5908AFB6-68DB-4FE9-935B-2AD9F37FA7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0" y="8641416"/>
            <a:ext cx="3930505" cy="10064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0" y="-31173"/>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endPar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endParaRPr>
          </a:p>
          <a:p>
            <a:pPr marL="0" marR="0" lvl="0" indent="0" algn="l" defTabSz="914400" rtl="0" eaLnBrk="1" fontAlgn="auto" latinLnBrk="0" hangingPunct="1">
              <a:lnSpc>
                <a:spcPts val="10800"/>
              </a:lnSpc>
              <a:spcBef>
                <a:spcPts val="0"/>
              </a:spcBef>
              <a:spcAft>
                <a:spcPts val="0"/>
              </a:spcAft>
              <a:buClrTx/>
              <a:buSzTx/>
              <a:buFontTx/>
              <a:buNone/>
              <a:tabLst/>
              <a:defRPr/>
            </a:pPr>
            <a:endPar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endParaRPr>
          </a:p>
        </p:txBody>
      </p:sp>
      <p:sp>
        <p:nvSpPr>
          <p:cNvPr id="3" name="TextBox 3"/>
          <p:cNvSpPr txBox="1"/>
          <p:nvPr/>
        </p:nvSpPr>
        <p:spPr>
          <a:xfrm>
            <a:off x="2887201" y="601158"/>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pic>
        <p:nvPicPr>
          <p:cNvPr id="5" name="Рисунок 4">
            <a:extLst>
              <a:ext uri="{FF2B5EF4-FFF2-40B4-BE49-F238E27FC236}">
                <a16:creationId xmlns:a16="http://schemas.microsoft.com/office/drawing/2014/main" id="{60E94314-DBAB-47E6-B4AC-5B29EE0E622D}"/>
              </a:ext>
            </a:extLst>
          </p:cNvPr>
          <p:cNvPicPr>
            <a:picLocks noChangeAspect="1"/>
          </p:cNvPicPr>
          <p:nvPr/>
        </p:nvPicPr>
        <p:blipFill>
          <a:blip r:embed="rId3"/>
          <a:stretch>
            <a:fillRect/>
          </a:stretch>
        </p:blipFill>
        <p:spPr>
          <a:xfrm>
            <a:off x="6927" y="1828800"/>
            <a:ext cx="6676912" cy="8458200"/>
          </a:xfrm>
          <a:prstGeom prst="rect">
            <a:avLst/>
          </a:prstGeom>
        </p:spPr>
      </p:pic>
      <p:sp>
        <p:nvSpPr>
          <p:cNvPr id="7" name="Прямоугольник 6">
            <a:extLst>
              <a:ext uri="{FF2B5EF4-FFF2-40B4-BE49-F238E27FC236}">
                <a16:creationId xmlns:a16="http://schemas.microsoft.com/office/drawing/2014/main" id="{16948BC0-53DC-4B38-A0B0-985AD43BD4C2}"/>
              </a:ext>
            </a:extLst>
          </p:cNvPr>
          <p:cNvSpPr/>
          <p:nvPr/>
        </p:nvSpPr>
        <p:spPr>
          <a:xfrm>
            <a:off x="7620000" y="2628900"/>
            <a:ext cx="9144000" cy="5386090"/>
          </a:xfrm>
          <a:prstGeom prst="rect">
            <a:avLst/>
          </a:prstGeom>
        </p:spPr>
        <p:txBody>
          <a:bodyPr>
            <a:spAutoFit/>
          </a:bodyPr>
          <a:lstStyle/>
          <a:p>
            <a:pPr marL="342900" lvl="0" indent="-342900" algn="just">
              <a:buFont typeface="Arial" panose="020B0604020202020204" pitchFamily="34" charset="0"/>
              <a:buChar char="•"/>
            </a:pPr>
            <a:r>
              <a:rPr lang="ru-RU" sz="3200" b="1" dirty="0">
                <a:solidFill>
                  <a:prstClr val="black"/>
                </a:solidFill>
                <a:latin typeface="Arial" panose="020B0604020202020204" pitchFamily="34" charset="0"/>
                <a:cs typeface="Arial" panose="020B0604020202020204" pitchFamily="34" charset="0"/>
              </a:rPr>
              <a:t>13</a:t>
            </a:r>
            <a:r>
              <a:rPr lang="ru-RU" sz="3200" dirty="0">
                <a:solidFill>
                  <a:prstClr val="black"/>
                </a:solidFill>
                <a:latin typeface="Arial" panose="020B0604020202020204" pitchFamily="34" charset="0"/>
                <a:cs typeface="Arial" panose="020B0604020202020204" pitchFamily="34" charset="0"/>
              </a:rPr>
              <a:t> </a:t>
            </a:r>
            <a:r>
              <a:rPr lang="ru-RU" sz="3200" b="1" dirty="0">
                <a:solidFill>
                  <a:prstClr val="black"/>
                </a:solidFill>
                <a:latin typeface="Arial" panose="020B0604020202020204" pitchFamily="34" charset="0"/>
                <a:cs typeface="Arial" panose="020B0604020202020204" pitchFamily="34" charset="0"/>
              </a:rPr>
              <a:t>Другие права и основные свободы не затрагиваются</a:t>
            </a:r>
          </a:p>
          <a:p>
            <a:pPr lvl="0" algn="just"/>
            <a:r>
              <a:rPr lang="ru-RU" sz="2400" dirty="0">
                <a:solidFill>
                  <a:prstClr val="black"/>
                </a:solidFill>
                <a:latin typeface="Arial" panose="020B0604020202020204" pitchFamily="34" charset="0"/>
                <a:cs typeface="Arial" panose="020B0604020202020204" pitchFamily="34" charset="0"/>
              </a:rPr>
              <a:t>Существующие права или основные свободы не должны затрагиваться или ограничиваться по причине того, что права или основные свободы не включены в </a:t>
            </a:r>
            <a:r>
              <a:rPr lang="ru-RU" sz="2400" b="1" dirty="0">
                <a:solidFill>
                  <a:prstClr val="black"/>
                </a:solidFill>
                <a:latin typeface="Arial" panose="020B0604020202020204" pitchFamily="34" charset="0"/>
                <a:cs typeface="Arial" panose="020B0604020202020204" pitchFamily="34" charset="0"/>
              </a:rPr>
              <a:t>Акт</a:t>
            </a:r>
            <a:r>
              <a:rPr lang="ru-RU" sz="2400" dirty="0">
                <a:solidFill>
                  <a:prstClr val="black"/>
                </a:solidFill>
                <a:latin typeface="Arial" panose="020B0604020202020204" pitchFamily="34" charset="0"/>
                <a:cs typeface="Arial" panose="020B0604020202020204" pitchFamily="34" charset="0"/>
              </a:rPr>
              <a:t> или включены только частично.</a:t>
            </a:r>
          </a:p>
          <a:p>
            <a:pPr lvl="0" algn="just"/>
            <a:endParaRPr lang="ru-RU" sz="2400" dirty="0">
              <a:solidFill>
                <a:prstClr val="black"/>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ru-RU" sz="3200" b="1" dirty="0">
                <a:solidFill>
                  <a:prstClr val="black"/>
                </a:solidFill>
                <a:latin typeface="Arial" panose="020B0604020202020204" pitchFamily="34" charset="0"/>
                <a:cs typeface="Arial" panose="020B0604020202020204" pitchFamily="34" charset="0"/>
              </a:rPr>
              <a:t>14 Применение </a:t>
            </a:r>
          </a:p>
          <a:p>
            <a:pPr lvl="0" algn="just"/>
            <a:r>
              <a:rPr lang="ru-RU" sz="2400" dirty="0">
                <a:solidFill>
                  <a:prstClr val="black"/>
                </a:solidFill>
                <a:latin typeface="Arial" panose="020B0604020202020204" pitchFamily="34" charset="0"/>
                <a:cs typeface="Arial" panose="020B0604020202020204" pitchFamily="34" charset="0"/>
              </a:rPr>
              <a:t>Ничто в </a:t>
            </a:r>
            <a:r>
              <a:rPr lang="ru-RU" sz="2400" b="1" dirty="0">
                <a:solidFill>
                  <a:prstClr val="black"/>
                </a:solidFill>
                <a:latin typeface="Arial" panose="020B0604020202020204" pitchFamily="34" charset="0"/>
                <a:cs typeface="Arial" panose="020B0604020202020204" pitchFamily="34" charset="0"/>
              </a:rPr>
              <a:t>Акте</a:t>
            </a:r>
            <a:r>
              <a:rPr lang="ru-RU" sz="2400" dirty="0">
                <a:solidFill>
                  <a:prstClr val="black"/>
                </a:solidFill>
                <a:latin typeface="Arial" panose="020B0604020202020204" pitchFamily="34" charset="0"/>
                <a:cs typeface="Arial" panose="020B0604020202020204" pitchFamily="34" charset="0"/>
              </a:rPr>
              <a:t> не может изменить каким-либо образом применение </a:t>
            </a:r>
            <a:r>
              <a:rPr lang="ru-RU" sz="2400" i="1" dirty="0">
                <a:solidFill>
                  <a:prstClr val="black"/>
                </a:solidFill>
                <a:latin typeface="Arial" panose="020B0604020202020204" pitchFamily="34" charset="0"/>
                <a:cs typeface="Arial" panose="020B0604020202020204" pitchFamily="34" charset="0"/>
              </a:rPr>
              <a:t>Кодекса</a:t>
            </a:r>
            <a:r>
              <a:rPr lang="ru-RU" sz="2400" dirty="0">
                <a:solidFill>
                  <a:prstClr val="black"/>
                </a:solidFill>
                <a:latin typeface="Arial" panose="020B0604020202020204" pitchFamily="34" charset="0"/>
                <a:cs typeface="Arial" panose="020B0604020202020204" pitchFamily="34" charset="0"/>
              </a:rPr>
              <a:t> или </a:t>
            </a:r>
            <a:r>
              <a:rPr lang="ru-RU" sz="2400" i="1" dirty="0">
                <a:solidFill>
                  <a:prstClr val="black"/>
                </a:solidFill>
                <a:latin typeface="Arial" panose="020B0604020202020204" pitchFamily="34" charset="0"/>
                <a:cs typeface="Arial" panose="020B0604020202020204" pitchFamily="34" charset="0"/>
              </a:rPr>
              <a:t>Международных стандартов </a:t>
            </a:r>
            <a:r>
              <a:rPr lang="ru-RU" sz="2400" dirty="0">
                <a:solidFill>
                  <a:prstClr val="black"/>
                </a:solidFill>
                <a:latin typeface="Arial" panose="020B0604020202020204" pitchFamily="34" charset="0"/>
                <a:cs typeface="Arial" panose="020B0604020202020204" pitchFamily="34" charset="0"/>
              </a:rPr>
              <a:t>или положение </a:t>
            </a:r>
            <a:r>
              <a:rPr lang="ru-RU" sz="2400" i="1" dirty="0">
                <a:solidFill>
                  <a:prstClr val="black"/>
                </a:solidFill>
                <a:latin typeface="Arial" panose="020B0604020202020204" pitchFamily="34" charset="0"/>
                <a:cs typeface="Arial" panose="020B0604020202020204" pitchFamily="34" charset="0"/>
              </a:rPr>
              <a:t>Спортсменов</a:t>
            </a:r>
            <a:r>
              <a:rPr lang="ru-RU" sz="2400" dirty="0">
                <a:solidFill>
                  <a:prstClr val="black"/>
                </a:solidFill>
                <a:latin typeface="Arial" panose="020B0604020202020204" pitchFamily="34" charset="0"/>
                <a:cs typeface="Arial" panose="020B0604020202020204" pitchFamily="34" charset="0"/>
              </a:rPr>
              <a:t> в соответствии с данными документами.</a:t>
            </a:r>
          </a:p>
          <a:p>
            <a:pPr marL="457200" lvl="0" indent="-457200" algn="just">
              <a:buFont typeface="Arial" panose="020B0604020202020204" pitchFamily="34" charset="0"/>
              <a:buChar char="•"/>
            </a:pPr>
            <a:endParaRPr lang="ru-RU"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69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a:lnSpc>
                <a:spcPts val="10800"/>
              </a:lnSpc>
              <a:defRPr/>
            </a:pPr>
            <a:r>
              <a:rPr lang="en-US" sz="9000" spc="270" dirty="0">
                <a:solidFill>
                  <a:srgbClr val="273755">
                    <a:alpha val="4706"/>
                  </a:srgbClr>
                </a:solidFill>
                <a:latin typeface="Open Sans Bold"/>
              </a:rPr>
              <a:t>Rights</a:t>
            </a:r>
          </a:p>
          <a:p>
            <a:pPr>
              <a:lnSpc>
                <a:spcPts val="10800"/>
              </a:lnSpc>
              <a:defRPr/>
            </a:pPr>
            <a:r>
              <a:rPr lang="en-US" sz="9000" spc="270" dirty="0">
                <a:solidFill>
                  <a:srgbClr val="273755">
                    <a:alpha val="4706"/>
                  </a:srgbClr>
                </a:solidFill>
                <a:latin typeface="Open Sans Bold"/>
              </a:rPr>
              <a:t>Rights</a:t>
            </a:r>
          </a:p>
          <a:p>
            <a:pPr>
              <a:lnSpc>
                <a:spcPts val="10800"/>
              </a:lnSpc>
              <a:defRPr/>
            </a:pPr>
            <a:r>
              <a:rPr lang="en-US" sz="9000" spc="270" dirty="0">
                <a:solidFill>
                  <a:srgbClr val="273755">
                    <a:alpha val="4706"/>
                  </a:srgbClr>
                </a:solidFill>
                <a:latin typeface="Open Sans Bold"/>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a:lnSpc>
                <a:spcPts val="9600"/>
              </a:lnSpc>
              <a:defRPr/>
            </a:pPr>
            <a:r>
              <a:rPr lang="en-US" sz="8000" spc="240" dirty="0">
                <a:solidFill>
                  <a:srgbClr val="008037"/>
                </a:solidFill>
                <a:latin typeface="Open Sans Bold"/>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6" name="TextBox 5">
            <a:extLst>
              <a:ext uri="{FF2B5EF4-FFF2-40B4-BE49-F238E27FC236}">
                <a16:creationId xmlns:a16="http://schemas.microsoft.com/office/drawing/2014/main" id="{BB12860C-E191-40F1-A4E5-170451122C16}"/>
              </a:ext>
            </a:extLst>
          </p:cNvPr>
          <p:cNvSpPr txBox="1"/>
          <p:nvPr/>
        </p:nvSpPr>
        <p:spPr>
          <a:xfrm>
            <a:off x="522036" y="2488406"/>
            <a:ext cx="16241963" cy="6370975"/>
          </a:xfrm>
          <a:prstGeom prst="rect">
            <a:avLst/>
          </a:prstGeom>
          <a:noFill/>
        </p:spPr>
        <p:txBody>
          <a:bodyPr wrap="square" rtlCol="0">
            <a:spAutoFit/>
          </a:bodyPr>
          <a:lstStyle/>
          <a:p>
            <a:pPr marL="285750" indent="-285750">
              <a:buFont typeface="Arial" panose="020B0604020202020204" pitchFamily="34" charset="0"/>
              <a:buChar char="•"/>
            </a:pPr>
            <a:r>
              <a:rPr lang="ru-RU" sz="3200" b="1" dirty="0">
                <a:latin typeface="Arial" panose="020B0604020202020204" pitchFamily="34" charset="0"/>
                <a:cs typeface="Arial" panose="020B0604020202020204" pitchFamily="34" charset="0"/>
              </a:rPr>
              <a:t>15. Право на антидопинговую систему, свободную от коррупции</a:t>
            </a:r>
          </a:p>
          <a:p>
            <a:pPr algn="just"/>
            <a:r>
              <a:rPr lang="ru-RU" sz="2400" i="1" dirty="0">
                <a:latin typeface="Arial" panose="020B0604020202020204" pitchFamily="34" charset="0"/>
                <a:cs typeface="Arial" panose="020B0604020202020204" pitchFamily="34" charset="0"/>
              </a:rPr>
              <a:t>Спортсмены </a:t>
            </a:r>
            <a:r>
              <a:rPr lang="ru-RU" sz="2400" dirty="0">
                <a:latin typeface="Arial" panose="020B0604020202020204" pitchFamily="34" charset="0"/>
                <a:cs typeface="Arial" panose="020B0604020202020204" pitchFamily="34" charset="0"/>
              </a:rPr>
              <a:t>имеют право участвовать в тренировках и </a:t>
            </a:r>
            <a:r>
              <a:rPr lang="ru-RU" sz="2400" i="1" dirty="0">
                <a:latin typeface="Arial" panose="020B0604020202020204" pitchFamily="34" charset="0"/>
                <a:cs typeface="Arial" panose="020B0604020202020204" pitchFamily="34" charset="0"/>
              </a:rPr>
              <a:t>Соревнованиях, </a:t>
            </a:r>
            <a:r>
              <a:rPr lang="ru-RU" sz="2400" dirty="0">
                <a:latin typeface="Arial" panose="020B0604020202020204" pitchFamily="34" charset="0"/>
                <a:cs typeface="Arial" panose="020B0604020202020204" pitchFamily="34" charset="0"/>
              </a:rPr>
              <a:t>которые свободны от коррупции, связанной с допингом, или любой другой формы манипуляций, связанной с допингом, которые могут повлиять на результат </a:t>
            </a:r>
            <a:r>
              <a:rPr lang="ru-RU" sz="2400" i="1" dirty="0">
                <a:latin typeface="Arial" panose="020B0604020202020204" pitchFamily="34" charset="0"/>
                <a:cs typeface="Arial" panose="020B0604020202020204" pitchFamily="34" charset="0"/>
              </a:rPr>
              <a:t>Соревнований </a:t>
            </a:r>
            <a:r>
              <a:rPr lang="ru-RU" sz="2400" dirty="0">
                <a:latin typeface="Arial" panose="020B0604020202020204" pitchFamily="34" charset="0"/>
                <a:cs typeface="Arial" panose="020B0604020202020204" pitchFamily="34" charset="0"/>
              </a:rPr>
              <a:t>или тренировки.</a:t>
            </a:r>
          </a:p>
          <a:p>
            <a:endParaRPr lang="ru-RU" sz="2400" b="1" dirty="0">
              <a:latin typeface="Arial" panose="020B0604020202020204" pitchFamily="34" charset="0"/>
              <a:cs typeface="Arial" panose="020B0604020202020204" pitchFamily="34" charset="0"/>
            </a:endParaRPr>
          </a:p>
          <a:p>
            <a:pPr algn="just"/>
            <a:endParaRPr lang="ru-RU" sz="2400" dirty="0">
              <a:latin typeface="Arial" panose="020B0604020202020204" pitchFamily="34" charset="0"/>
              <a:cs typeface="Arial" panose="020B0604020202020204" pitchFamily="34" charset="0"/>
            </a:endParaRPr>
          </a:p>
          <a:p>
            <a:pPr algn="just"/>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3200" b="1" dirty="0">
                <a:latin typeface="Arial" panose="020B0604020202020204" pitchFamily="34" charset="0"/>
                <a:cs typeface="Arial" panose="020B0604020202020204" pitchFamily="34" charset="0"/>
              </a:rPr>
              <a:t>16. Право участвовать в управлении и принятии решений </a:t>
            </a:r>
          </a:p>
          <a:p>
            <a:pPr algn="just"/>
            <a:r>
              <a:rPr lang="ru-RU" sz="2400" dirty="0">
                <a:latin typeface="Arial" panose="020B0604020202020204" pitchFamily="34" charset="0"/>
                <a:cs typeface="Arial" panose="020B0604020202020204" pitchFamily="34" charset="0"/>
              </a:rPr>
              <a:t>Со </a:t>
            </a:r>
            <a:r>
              <a:rPr lang="ru-RU" sz="2400" i="1" dirty="0">
                <a:latin typeface="Arial" panose="020B0604020202020204" pitchFamily="34" charset="0"/>
                <a:cs typeface="Arial" panose="020B0604020202020204" pitchFamily="34" charset="0"/>
              </a:rPr>
              <a:t>Спортсменами</a:t>
            </a:r>
            <a:r>
              <a:rPr lang="ru-RU" sz="2400" dirty="0">
                <a:latin typeface="Arial" panose="020B0604020202020204" pitchFamily="34" charset="0"/>
                <a:cs typeface="Arial" panose="020B0604020202020204" pitchFamily="34" charset="0"/>
              </a:rPr>
              <a:t> следует консультироваться по вопросам создания и изменения антидопинговых правил, которые они должны соблюдать, и это справедливо и правильно, чтобы </a:t>
            </a:r>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также имели право голоса и право участвовать в управлении антидопинговыми организациями, которым они подчиняются.</a:t>
            </a:r>
          </a:p>
          <a:p>
            <a:pPr algn="just"/>
            <a:endParaRPr lang="ru-RU" sz="2400" dirty="0">
              <a:latin typeface="Arial" panose="020B0604020202020204" pitchFamily="34" charset="0"/>
              <a:cs typeface="Arial" panose="020B0604020202020204" pitchFamily="34" charset="0"/>
            </a:endParaRPr>
          </a:p>
          <a:p>
            <a:pPr algn="just"/>
            <a:endParaRPr lang="ru-RU"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ru-RU" sz="3200" b="1" dirty="0">
                <a:solidFill>
                  <a:prstClr val="black"/>
                </a:solidFill>
                <a:latin typeface="Arial" panose="020B0604020202020204" pitchFamily="34" charset="0"/>
                <a:cs typeface="Arial" panose="020B0604020202020204" pitchFamily="34" charset="0"/>
              </a:rPr>
              <a:t>17. Право на юридическую помощь</a:t>
            </a:r>
          </a:p>
          <a:p>
            <a:pPr lvl="0" algn="just"/>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имеют право на доступ к юридической помощи в связи со слушаниями и апелляционными процессами по делам связанным с допингом.</a:t>
            </a:r>
            <a:endParaRPr 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00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a:lnSpc>
                <a:spcPts val="10800"/>
              </a:lnSpc>
              <a:defRPr/>
            </a:pPr>
            <a:r>
              <a:rPr lang="en-US" sz="9000" spc="270" dirty="0">
                <a:solidFill>
                  <a:srgbClr val="273755">
                    <a:alpha val="4706"/>
                  </a:srgbClr>
                </a:solidFill>
                <a:latin typeface="Open Sans Bold"/>
              </a:rPr>
              <a:t>Rights</a:t>
            </a:r>
          </a:p>
          <a:p>
            <a:pPr>
              <a:lnSpc>
                <a:spcPts val="10800"/>
              </a:lnSpc>
              <a:defRPr/>
            </a:pPr>
            <a:r>
              <a:rPr lang="en-US" sz="9000" spc="270" dirty="0">
                <a:solidFill>
                  <a:srgbClr val="273755">
                    <a:alpha val="4706"/>
                  </a:srgbClr>
                </a:solidFill>
                <a:latin typeface="Open Sans Bold"/>
              </a:rPr>
              <a:t>Rights</a:t>
            </a:r>
          </a:p>
          <a:p>
            <a:pPr>
              <a:lnSpc>
                <a:spcPts val="10800"/>
              </a:lnSpc>
              <a:defRPr/>
            </a:pPr>
            <a:r>
              <a:rPr lang="en-US" sz="9000" spc="270" dirty="0">
                <a:solidFill>
                  <a:srgbClr val="273755">
                    <a:alpha val="4706"/>
                  </a:srgbClr>
                </a:solidFill>
                <a:latin typeface="Open Sans Bold"/>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a:lnSpc>
                <a:spcPts val="9600"/>
              </a:lnSpc>
              <a:defRPr/>
            </a:pPr>
            <a:r>
              <a:rPr lang="ru-RU" sz="8000" spc="240" dirty="0">
                <a:solidFill>
                  <a:srgbClr val="008037"/>
                </a:solidFill>
                <a:latin typeface="Open Sans Bold"/>
              </a:rPr>
              <a:t>Кодекс 2021</a:t>
            </a:r>
            <a:endParaRPr lang="en-US" sz="8000" spc="240" dirty="0">
              <a:solidFill>
                <a:srgbClr val="008037"/>
              </a:solidFill>
              <a:latin typeface="Open Sans Bold"/>
            </a:endParaRPr>
          </a:p>
        </p:txBody>
      </p:sp>
      <p:pic>
        <p:nvPicPr>
          <p:cNvPr id="5" name="Рисунок 4"/>
          <p:cNvPicPr>
            <a:picLocks noChangeAspect="1"/>
          </p:cNvPicPr>
          <p:nvPr/>
        </p:nvPicPr>
        <p:blipFill>
          <a:blip r:embed="rId3"/>
          <a:stretch>
            <a:fillRect/>
          </a:stretch>
        </p:blipFill>
        <p:spPr>
          <a:xfrm>
            <a:off x="13365575" y="571500"/>
            <a:ext cx="4175990" cy="2932430"/>
          </a:xfrm>
          <a:prstGeom prst="rect">
            <a:avLst/>
          </a:prstGeom>
        </p:spPr>
      </p:pic>
      <p:pic>
        <p:nvPicPr>
          <p:cNvPr id="6" name="Рисунок 5"/>
          <p:cNvPicPr>
            <a:picLocks noChangeAspect="1"/>
          </p:cNvPicPr>
          <p:nvPr/>
        </p:nvPicPr>
        <p:blipFill>
          <a:blip r:embed="rId4"/>
          <a:stretch>
            <a:fillRect/>
          </a:stretch>
        </p:blipFill>
        <p:spPr>
          <a:xfrm>
            <a:off x="13365575" y="3771900"/>
            <a:ext cx="4176122" cy="2932430"/>
          </a:xfrm>
          <a:prstGeom prst="rect">
            <a:avLst/>
          </a:prstGeom>
        </p:spPr>
      </p:pic>
      <p:pic>
        <p:nvPicPr>
          <p:cNvPr id="7" name="Рисунок 6"/>
          <p:cNvPicPr>
            <a:picLocks noChangeAspect="1"/>
          </p:cNvPicPr>
          <p:nvPr/>
        </p:nvPicPr>
        <p:blipFill>
          <a:blip r:embed="rId4"/>
          <a:stretch>
            <a:fillRect/>
          </a:stretch>
        </p:blipFill>
        <p:spPr>
          <a:xfrm>
            <a:off x="13365575" y="7012324"/>
            <a:ext cx="4176122" cy="2932430"/>
          </a:xfrm>
          <a:prstGeom prst="rect">
            <a:avLst/>
          </a:prstGeom>
        </p:spPr>
      </p:pic>
      <p:sp>
        <p:nvSpPr>
          <p:cNvPr id="8" name="object 2"/>
          <p:cNvSpPr txBox="1"/>
          <p:nvPr/>
        </p:nvSpPr>
        <p:spPr>
          <a:xfrm>
            <a:off x="1028700" y="1633194"/>
            <a:ext cx="10278341" cy="1490443"/>
          </a:xfrm>
          <a:prstGeom prst="rect">
            <a:avLst/>
          </a:prstGeom>
        </p:spPr>
        <p:txBody>
          <a:bodyPr vert="horz" wrap="square" lIns="0" tIns="12989" rIns="0" bIns="0" rtlCol="0">
            <a:spAutoFit/>
          </a:bodyPr>
          <a:lstStyle/>
          <a:p>
            <a:pPr marL="12988">
              <a:spcBef>
                <a:spcPts val="102"/>
              </a:spcBef>
            </a:pPr>
            <a:r>
              <a:rPr lang="ru-RU" sz="4800" b="1" dirty="0">
                <a:solidFill>
                  <a:srgbClr val="50B848"/>
                </a:solidFill>
                <a:latin typeface="Arial"/>
                <a:cs typeface="Arial"/>
              </a:rPr>
              <a:t>Права</a:t>
            </a:r>
            <a:r>
              <a:rPr sz="4800" b="1" dirty="0">
                <a:solidFill>
                  <a:srgbClr val="50B848"/>
                </a:solidFill>
                <a:latin typeface="Arial"/>
                <a:cs typeface="Arial"/>
              </a:rPr>
              <a:t> и обязанности</a:t>
            </a:r>
            <a:r>
              <a:rPr sz="4800" b="1" spc="-36" dirty="0">
                <a:solidFill>
                  <a:srgbClr val="50B848"/>
                </a:solidFill>
                <a:latin typeface="Arial"/>
                <a:cs typeface="Arial"/>
              </a:rPr>
              <a:t> </a:t>
            </a:r>
            <a:r>
              <a:rPr sz="4800" b="1" spc="-5" dirty="0">
                <a:solidFill>
                  <a:srgbClr val="50B848"/>
                </a:solidFill>
                <a:latin typeface="Arial"/>
                <a:cs typeface="Arial"/>
              </a:rPr>
              <a:t>спортсменов</a:t>
            </a:r>
            <a:endParaRPr sz="4800" dirty="0">
              <a:solidFill>
                <a:prstClr val="black"/>
              </a:solidFill>
              <a:latin typeface="Arial"/>
              <a:cs typeface="Arial"/>
            </a:endParaRPr>
          </a:p>
        </p:txBody>
      </p:sp>
      <p:sp>
        <p:nvSpPr>
          <p:cNvPr id="9" name="object 3"/>
          <p:cNvSpPr txBox="1"/>
          <p:nvPr/>
        </p:nvSpPr>
        <p:spPr>
          <a:xfrm>
            <a:off x="5231473" y="2420587"/>
            <a:ext cx="7203543" cy="1406099"/>
          </a:xfrm>
          <a:prstGeom prst="rect">
            <a:avLst/>
          </a:prstGeom>
          <a:ln w="28575">
            <a:solidFill>
              <a:srgbClr val="50B848"/>
            </a:solidFill>
          </a:ln>
        </p:spPr>
        <p:txBody>
          <a:bodyPr vert="horz" wrap="square" lIns="0" tIns="3247" rIns="0" bIns="0" rtlCol="0">
            <a:spAutoFit/>
          </a:bodyPr>
          <a:lstStyle/>
          <a:p>
            <a:pPr>
              <a:spcBef>
                <a:spcPts val="26"/>
              </a:spcBef>
            </a:pPr>
            <a:endParaRPr sz="1739" dirty="0">
              <a:solidFill>
                <a:prstClr val="black"/>
              </a:solidFill>
              <a:latin typeface="Times New Roman"/>
              <a:cs typeface="Times New Roman"/>
            </a:endParaRPr>
          </a:p>
          <a:p>
            <a:pPr marL="168848"/>
            <a:r>
              <a:rPr lang="ru-RU" sz="2000" b="1" spc="-5" dirty="0">
                <a:solidFill>
                  <a:srgbClr val="51B848"/>
                </a:solidFill>
                <a:latin typeface="Arial"/>
                <a:cs typeface="Arial"/>
              </a:rPr>
              <a:t>ПРАВА</a:t>
            </a:r>
            <a:endParaRPr sz="2000" dirty="0">
              <a:solidFill>
                <a:prstClr val="black"/>
              </a:solidFill>
              <a:latin typeface="Arial"/>
              <a:cs typeface="Arial"/>
            </a:endParaRPr>
          </a:p>
          <a:p>
            <a:pPr marL="168848" marR="720201">
              <a:lnSpc>
                <a:spcPct val="124200"/>
              </a:lnSpc>
              <a:spcBef>
                <a:spcPts val="516"/>
              </a:spcBef>
              <a:tabLst>
                <a:tab pos="755918" algn="l"/>
                <a:tab pos="1007890" algn="l"/>
                <a:tab pos="1970323" algn="l"/>
                <a:tab pos="2384650" algn="l"/>
              </a:tabLst>
            </a:pPr>
            <a:r>
              <a:rPr sz="2000" dirty="0">
                <a:solidFill>
                  <a:srgbClr val="51B846"/>
                </a:solidFill>
                <a:latin typeface="Arial"/>
                <a:cs typeface="Arial"/>
              </a:rPr>
              <a:t>Знать	</a:t>
            </a:r>
            <a:r>
              <a:rPr sz="2000" dirty="0">
                <a:solidFill>
                  <a:prstClr val="black"/>
                </a:solidFill>
                <a:latin typeface="Arial"/>
                <a:cs typeface="Arial"/>
              </a:rPr>
              <a:t>и</a:t>
            </a:r>
            <a:r>
              <a:rPr lang="ru-RU" sz="2000" dirty="0">
                <a:solidFill>
                  <a:prstClr val="black"/>
                </a:solidFill>
                <a:latin typeface="Arial"/>
                <a:cs typeface="Arial"/>
              </a:rPr>
              <a:t> </a:t>
            </a:r>
            <a:r>
              <a:rPr sz="2000" dirty="0">
                <a:solidFill>
                  <a:prstClr val="black"/>
                </a:solidFill>
                <a:latin typeface="Arial"/>
                <a:cs typeface="Arial"/>
              </a:rPr>
              <a:t>соблюдать</a:t>
            </a:r>
            <a:r>
              <a:rPr lang="ru-RU" sz="2000" dirty="0">
                <a:solidFill>
                  <a:prstClr val="black"/>
                </a:solidFill>
                <a:latin typeface="Arial"/>
                <a:cs typeface="Arial"/>
              </a:rPr>
              <a:t> </a:t>
            </a:r>
            <a:r>
              <a:rPr sz="2000" dirty="0">
                <a:solidFill>
                  <a:prstClr val="black"/>
                </a:solidFill>
                <a:latin typeface="Arial"/>
                <a:cs typeface="Arial"/>
              </a:rPr>
              <a:t>все</a:t>
            </a:r>
            <a:r>
              <a:rPr lang="ru-RU" sz="2000" dirty="0">
                <a:solidFill>
                  <a:prstClr val="black"/>
                </a:solidFill>
                <a:latin typeface="Arial"/>
                <a:cs typeface="Arial"/>
              </a:rPr>
              <a:t> </a:t>
            </a:r>
            <a:r>
              <a:rPr sz="2000" dirty="0">
                <a:solidFill>
                  <a:prstClr val="black"/>
                </a:solidFill>
                <a:latin typeface="Arial"/>
                <a:cs typeface="Arial"/>
              </a:rPr>
              <a:t>антидопинговые  политики и</a:t>
            </a:r>
            <a:r>
              <a:rPr sz="2000" spc="10" dirty="0">
                <a:solidFill>
                  <a:prstClr val="black"/>
                </a:solidFill>
                <a:latin typeface="Arial"/>
                <a:cs typeface="Arial"/>
              </a:rPr>
              <a:t> </a:t>
            </a:r>
            <a:r>
              <a:rPr sz="2000" dirty="0">
                <a:solidFill>
                  <a:prstClr val="black"/>
                </a:solidFill>
                <a:latin typeface="Arial"/>
                <a:cs typeface="Arial"/>
              </a:rPr>
              <a:t>правила</a:t>
            </a:r>
          </a:p>
        </p:txBody>
      </p:sp>
      <p:sp>
        <p:nvSpPr>
          <p:cNvPr id="17" name="Прямоугольник 16"/>
          <p:cNvSpPr/>
          <p:nvPr/>
        </p:nvSpPr>
        <p:spPr>
          <a:xfrm>
            <a:off x="1028699" y="3911030"/>
            <a:ext cx="11406317" cy="6247864"/>
          </a:xfrm>
          <a:prstGeom prst="rect">
            <a:avLst/>
          </a:prstGeom>
          <a:ln w="28575">
            <a:solidFill>
              <a:srgbClr val="00B050"/>
            </a:solidFill>
          </a:ln>
        </p:spPr>
        <p:txBody>
          <a:bodyPr wrap="square">
            <a:spAutoFit/>
          </a:bodyPr>
          <a:lstStyle/>
          <a:p>
            <a:r>
              <a:rPr lang="ru-RU" sz="2000" b="1" dirty="0">
                <a:solidFill>
                  <a:srgbClr val="50B846"/>
                </a:solidFill>
                <a:latin typeface="Arial" panose="020B0604020202020204" pitchFamily="34" charset="0"/>
              </a:rPr>
              <a:t>ОБЯЗАННОСТИ </a:t>
            </a:r>
          </a:p>
          <a:p>
            <a:endParaRPr lang="ru-RU" sz="2000" b="1" dirty="0">
              <a:solidFill>
                <a:srgbClr val="50B846"/>
              </a:solidFill>
              <a:latin typeface="Arial" panose="020B0604020202020204" pitchFamily="34" charset="0"/>
            </a:endParaRPr>
          </a:p>
          <a:p>
            <a:r>
              <a:rPr lang="ru-RU" sz="2000" dirty="0">
                <a:solidFill>
                  <a:srgbClr val="51B846"/>
                </a:solidFill>
                <a:latin typeface="Arial" panose="020B0604020202020204" pitchFamily="34" charset="0"/>
              </a:rPr>
              <a:t>Быть доступным </a:t>
            </a:r>
            <a:r>
              <a:rPr lang="ru-RU" sz="2000" dirty="0">
                <a:solidFill>
                  <a:srgbClr val="000000"/>
                </a:solidFill>
                <a:latin typeface="Arial" panose="020B0604020202020204" pitchFamily="34" charset="0"/>
              </a:rPr>
              <a:t>для взятия проб в любое время по законным основаниям с учетом прав человека и конфиденциальности. </a:t>
            </a:r>
          </a:p>
          <a:p>
            <a:endParaRPr lang="ru-RU" sz="2000" dirty="0">
              <a:solidFill>
                <a:srgbClr val="000000"/>
              </a:solidFill>
              <a:latin typeface="Arial" panose="020B0604020202020204" pitchFamily="34" charset="0"/>
            </a:endParaRPr>
          </a:p>
          <a:p>
            <a:r>
              <a:rPr lang="ru-RU" sz="2000" dirty="0">
                <a:solidFill>
                  <a:srgbClr val="51B846"/>
                </a:solidFill>
                <a:latin typeface="Arial" panose="020B0604020202020204" pitchFamily="34" charset="0"/>
              </a:rPr>
              <a:t>Быть ответственным </a:t>
            </a:r>
            <a:r>
              <a:rPr lang="ru-RU" sz="2000" dirty="0">
                <a:solidFill>
                  <a:srgbClr val="000000"/>
                </a:solidFill>
                <a:latin typeface="Arial" panose="020B0604020202020204" pitchFamily="34" charset="0"/>
              </a:rPr>
              <a:t>за то, что Вы употребляете в пищу и используете. </a:t>
            </a:r>
          </a:p>
          <a:p>
            <a:endParaRPr lang="ru-RU" sz="2000" dirty="0">
              <a:solidFill>
                <a:srgbClr val="000000"/>
              </a:solidFill>
              <a:latin typeface="Arial" panose="020B0604020202020204" pitchFamily="34" charset="0"/>
            </a:endParaRPr>
          </a:p>
          <a:p>
            <a:r>
              <a:rPr lang="ru-RU" sz="2000" dirty="0">
                <a:solidFill>
                  <a:srgbClr val="51B846"/>
                </a:solidFill>
                <a:latin typeface="Arial" panose="020B0604020202020204" pitchFamily="34" charset="0"/>
              </a:rPr>
              <a:t>Информировать </a:t>
            </a:r>
            <a:r>
              <a:rPr lang="ru-RU" sz="2000" dirty="0">
                <a:solidFill>
                  <a:srgbClr val="000000"/>
                </a:solidFill>
                <a:latin typeface="Arial" panose="020B0604020202020204" pitchFamily="34" charset="0"/>
              </a:rPr>
              <a:t>медицинский персонал о Вашей обязанности не Использовать Запрещенные субстанции и Запрещенные методы, нести ответственность за то, что любое получаемое Вами медицинское обслуживание не нарушает антидопинговую политику и правила. </a:t>
            </a:r>
          </a:p>
          <a:p>
            <a:endParaRPr lang="ru-RU" sz="2000" dirty="0">
              <a:solidFill>
                <a:srgbClr val="000000"/>
              </a:solidFill>
              <a:latin typeface="Arial" panose="020B0604020202020204" pitchFamily="34" charset="0"/>
            </a:endParaRPr>
          </a:p>
          <a:p>
            <a:r>
              <a:rPr lang="ru-RU" sz="2000" dirty="0">
                <a:solidFill>
                  <a:srgbClr val="51B846"/>
                </a:solidFill>
                <a:latin typeface="Arial" panose="020B0604020202020204" pitchFamily="34" charset="0"/>
              </a:rPr>
              <a:t>Информировать </a:t>
            </a:r>
            <a:r>
              <a:rPr lang="ru-RU" sz="2000" dirty="0">
                <a:solidFill>
                  <a:srgbClr val="000000"/>
                </a:solidFill>
                <a:latin typeface="Arial" panose="020B0604020202020204" pitchFamily="34" charset="0"/>
              </a:rPr>
              <a:t>Вашу Антидопинговую организацию (НАДА) или Международную федерацию о любом решении организации, не подписавшей Кодекс, о том, что Вы нарушили антидопинговые правила в течение предыдущих десяти лет. </a:t>
            </a:r>
          </a:p>
          <a:p>
            <a:endParaRPr lang="ru-RU" sz="2000" dirty="0">
              <a:solidFill>
                <a:srgbClr val="000000"/>
              </a:solidFill>
              <a:latin typeface="Arial" panose="020B0604020202020204" pitchFamily="34" charset="0"/>
            </a:endParaRPr>
          </a:p>
          <a:p>
            <a:r>
              <a:rPr lang="ru-RU" sz="2000" dirty="0">
                <a:solidFill>
                  <a:srgbClr val="51B846"/>
                </a:solidFill>
                <a:latin typeface="Arial" panose="020B0604020202020204" pitchFamily="34" charset="0"/>
              </a:rPr>
              <a:t>Сотрудничать </a:t>
            </a:r>
            <a:r>
              <a:rPr lang="ru-RU" sz="2000" dirty="0">
                <a:solidFill>
                  <a:srgbClr val="000000"/>
                </a:solidFill>
                <a:latin typeface="Arial" panose="020B0604020202020204" pitchFamily="34" charset="0"/>
              </a:rPr>
              <a:t>с Антидопинговыми организациями при расследовании нарушений антидопинговых правил. </a:t>
            </a:r>
          </a:p>
          <a:p>
            <a:endParaRPr lang="ru-RU" sz="2000" dirty="0">
              <a:solidFill>
                <a:srgbClr val="000000"/>
              </a:solidFill>
              <a:latin typeface="Arial" panose="020B0604020202020204" pitchFamily="34" charset="0"/>
            </a:endParaRPr>
          </a:p>
          <a:p>
            <a:r>
              <a:rPr lang="ru-RU" sz="2000" dirty="0">
                <a:solidFill>
                  <a:srgbClr val="51B846"/>
                </a:solidFill>
                <a:latin typeface="Arial" panose="020B0604020202020204" pitchFamily="34" charset="0"/>
              </a:rPr>
              <a:t>Предоставить </a:t>
            </a:r>
            <a:r>
              <a:rPr lang="ru-RU" sz="2000" dirty="0">
                <a:solidFill>
                  <a:srgbClr val="000000"/>
                </a:solidFill>
                <a:latin typeface="Arial" panose="020B0604020202020204" pitchFamily="34" charset="0"/>
              </a:rPr>
              <a:t>информацию о личности персонала спортсмена по требованию любой уполномоченной Антидопинговой организации. </a:t>
            </a:r>
            <a:endParaRPr lang="ru-RU" sz="2000" dirty="0">
              <a:solidFill>
                <a:prstClr val="black"/>
              </a:solidFill>
            </a:endParaRPr>
          </a:p>
        </p:txBody>
      </p:sp>
    </p:spTree>
    <p:extLst>
      <p:ext uri="{BB962C8B-B14F-4D97-AF65-F5344CB8AC3E}">
        <p14:creationId xmlns:p14="http://schemas.microsoft.com/office/powerpoint/2010/main" val="90279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a:lnSpc>
                <a:spcPts val="10800"/>
              </a:lnSpc>
              <a:defRPr/>
            </a:pPr>
            <a:r>
              <a:rPr lang="en-US" sz="9000" spc="270" dirty="0">
                <a:solidFill>
                  <a:srgbClr val="273755">
                    <a:alpha val="4706"/>
                  </a:srgbClr>
                </a:solidFill>
                <a:latin typeface="Open Sans Bold"/>
              </a:rPr>
              <a:t>Rights</a:t>
            </a:r>
          </a:p>
          <a:p>
            <a:pPr>
              <a:lnSpc>
                <a:spcPts val="10800"/>
              </a:lnSpc>
              <a:defRPr/>
            </a:pPr>
            <a:r>
              <a:rPr lang="en-US" sz="9000" spc="270" dirty="0">
                <a:solidFill>
                  <a:srgbClr val="273755">
                    <a:alpha val="4706"/>
                  </a:srgbClr>
                </a:solidFill>
                <a:latin typeface="Open Sans Bold"/>
              </a:rPr>
              <a:t>Rights</a:t>
            </a:r>
          </a:p>
          <a:p>
            <a:pPr>
              <a:lnSpc>
                <a:spcPts val="10800"/>
              </a:lnSpc>
              <a:defRPr/>
            </a:pPr>
            <a:r>
              <a:rPr lang="en-US" sz="9000" spc="270" dirty="0">
                <a:solidFill>
                  <a:srgbClr val="273755">
                    <a:alpha val="4706"/>
                  </a:srgbClr>
                </a:solidFill>
                <a:latin typeface="Open Sans Bold"/>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a:lnSpc>
                <a:spcPts val="9600"/>
              </a:lnSpc>
              <a:defRPr/>
            </a:pPr>
            <a:r>
              <a:rPr lang="ru-RU" sz="8000" spc="240" dirty="0">
                <a:solidFill>
                  <a:srgbClr val="008037"/>
                </a:solidFill>
                <a:latin typeface="Open Sans Bold"/>
              </a:rPr>
              <a:t>Кодекс 2021</a:t>
            </a:r>
            <a:endParaRPr lang="en-US" sz="8000" spc="240" dirty="0">
              <a:solidFill>
                <a:srgbClr val="008037"/>
              </a:solidFill>
              <a:latin typeface="Open Sans Bold"/>
            </a:endParaRPr>
          </a:p>
        </p:txBody>
      </p:sp>
      <p:pic>
        <p:nvPicPr>
          <p:cNvPr id="5" name="Рисунок 4"/>
          <p:cNvPicPr>
            <a:picLocks noChangeAspect="1"/>
          </p:cNvPicPr>
          <p:nvPr/>
        </p:nvPicPr>
        <p:blipFill>
          <a:blip r:embed="rId3"/>
          <a:stretch>
            <a:fillRect/>
          </a:stretch>
        </p:blipFill>
        <p:spPr>
          <a:xfrm>
            <a:off x="13365575" y="571500"/>
            <a:ext cx="4175990" cy="2932430"/>
          </a:xfrm>
          <a:prstGeom prst="rect">
            <a:avLst/>
          </a:prstGeom>
        </p:spPr>
      </p:pic>
      <p:pic>
        <p:nvPicPr>
          <p:cNvPr id="6" name="Рисунок 5"/>
          <p:cNvPicPr>
            <a:picLocks noChangeAspect="1"/>
          </p:cNvPicPr>
          <p:nvPr/>
        </p:nvPicPr>
        <p:blipFill>
          <a:blip r:embed="rId4"/>
          <a:stretch>
            <a:fillRect/>
          </a:stretch>
        </p:blipFill>
        <p:spPr>
          <a:xfrm>
            <a:off x="13365575" y="3771900"/>
            <a:ext cx="4176122" cy="2932430"/>
          </a:xfrm>
          <a:prstGeom prst="rect">
            <a:avLst/>
          </a:prstGeom>
        </p:spPr>
      </p:pic>
      <p:pic>
        <p:nvPicPr>
          <p:cNvPr id="7" name="Рисунок 6"/>
          <p:cNvPicPr>
            <a:picLocks noChangeAspect="1"/>
          </p:cNvPicPr>
          <p:nvPr/>
        </p:nvPicPr>
        <p:blipFill>
          <a:blip r:embed="rId4"/>
          <a:stretch>
            <a:fillRect/>
          </a:stretch>
        </p:blipFill>
        <p:spPr>
          <a:xfrm>
            <a:off x="13365575" y="7012324"/>
            <a:ext cx="4176122" cy="2932430"/>
          </a:xfrm>
          <a:prstGeom prst="rect">
            <a:avLst/>
          </a:prstGeom>
        </p:spPr>
      </p:pic>
      <p:pic>
        <p:nvPicPr>
          <p:cNvPr id="11" name="Рисунок 10"/>
          <p:cNvPicPr>
            <a:picLocks noChangeAspect="1"/>
          </p:cNvPicPr>
          <p:nvPr/>
        </p:nvPicPr>
        <p:blipFill>
          <a:blip r:embed="rId5"/>
          <a:stretch>
            <a:fillRect/>
          </a:stretch>
        </p:blipFill>
        <p:spPr>
          <a:xfrm>
            <a:off x="659634" y="1696322"/>
            <a:ext cx="11363929" cy="2017951"/>
          </a:xfrm>
          <a:prstGeom prst="rect">
            <a:avLst/>
          </a:prstGeom>
        </p:spPr>
      </p:pic>
      <p:sp>
        <p:nvSpPr>
          <p:cNvPr id="12" name="object 3"/>
          <p:cNvSpPr txBox="1"/>
          <p:nvPr/>
        </p:nvSpPr>
        <p:spPr>
          <a:xfrm>
            <a:off x="5334000" y="2927428"/>
            <a:ext cx="7543801" cy="2432365"/>
          </a:xfrm>
          <a:prstGeom prst="rect">
            <a:avLst/>
          </a:prstGeom>
          <a:ln w="28575">
            <a:solidFill>
              <a:srgbClr val="50B848"/>
            </a:solidFill>
          </a:ln>
        </p:spPr>
        <p:txBody>
          <a:bodyPr vert="horz" wrap="square" lIns="0" tIns="7144" rIns="0" bIns="0" rtlCol="0">
            <a:spAutoFit/>
          </a:bodyPr>
          <a:lstStyle/>
          <a:p>
            <a:pPr>
              <a:spcBef>
                <a:spcPts val="56"/>
              </a:spcBef>
            </a:pPr>
            <a:endParaRPr sz="1176" dirty="0">
              <a:solidFill>
                <a:prstClr val="black"/>
              </a:solidFill>
              <a:latin typeface="Times New Roman"/>
              <a:cs typeface="Times New Roman"/>
            </a:endParaRPr>
          </a:p>
          <a:p>
            <a:pPr marL="194824"/>
            <a:r>
              <a:rPr lang="ru-RU" sz="2000" b="1" spc="-5" dirty="0">
                <a:solidFill>
                  <a:srgbClr val="50B848"/>
                </a:solidFill>
                <a:latin typeface="Arial"/>
                <a:cs typeface="Arial"/>
              </a:rPr>
              <a:t>ПРАВА</a:t>
            </a:r>
            <a:endParaRPr sz="2000" dirty="0">
              <a:solidFill>
                <a:prstClr val="black"/>
              </a:solidFill>
              <a:latin typeface="Arial"/>
              <a:cs typeface="Arial"/>
            </a:endParaRPr>
          </a:p>
          <a:p>
            <a:pPr marL="228594" marR="501997" indent="-24678">
              <a:spcBef>
                <a:spcPts val="711"/>
              </a:spcBef>
            </a:pPr>
            <a:r>
              <a:rPr lang="ru-RU" sz="2000" dirty="0">
                <a:solidFill>
                  <a:srgbClr val="51B846"/>
                </a:solidFill>
                <a:latin typeface="Arial" panose="020B0604020202020204" pitchFamily="34" charset="0"/>
                <a:cs typeface="Arial" panose="020B0604020202020204" pitchFamily="34" charset="0"/>
              </a:rPr>
              <a:t>Знать</a:t>
            </a:r>
            <a:r>
              <a:rPr sz="2000" dirty="0">
                <a:solidFill>
                  <a:srgbClr val="51B846"/>
                </a:solidFill>
                <a:latin typeface="Arial" panose="020B0604020202020204" pitchFamily="34" charset="0"/>
                <a:cs typeface="Arial" panose="020B0604020202020204" pitchFamily="34" charset="0"/>
              </a:rPr>
              <a:t> </a:t>
            </a:r>
            <a:r>
              <a:rPr sz="2000" dirty="0">
                <a:solidFill>
                  <a:prstClr val="black"/>
                </a:solidFill>
                <a:latin typeface="Arial" panose="020B0604020202020204" pitchFamily="34" charset="0"/>
                <a:cs typeface="Arial" panose="020B0604020202020204" pitchFamily="34" charset="0"/>
              </a:rPr>
              <a:t>и соблюдать </a:t>
            </a:r>
            <a:r>
              <a:rPr sz="2000" spc="-5" dirty="0">
                <a:solidFill>
                  <a:prstClr val="black"/>
                </a:solidFill>
                <a:latin typeface="Arial" panose="020B0604020202020204" pitchFamily="34" charset="0"/>
                <a:cs typeface="Arial" panose="020B0604020202020204" pitchFamily="34" charset="0"/>
              </a:rPr>
              <a:t>антидопинговую политику </a:t>
            </a:r>
            <a:r>
              <a:rPr sz="2000" dirty="0">
                <a:solidFill>
                  <a:prstClr val="black"/>
                </a:solidFill>
                <a:latin typeface="Arial" panose="020B0604020202020204" pitchFamily="34" charset="0"/>
                <a:cs typeface="Arial" panose="020B0604020202020204" pitchFamily="34" charset="0"/>
              </a:rPr>
              <a:t>и  правила, которые применимы к Вам или</a:t>
            </a:r>
            <a:r>
              <a:rPr sz="2000" spc="-102" dirty="0">
                <a:solidFill>
                  <a:prstClr val="black"/>
                </a:solidFill>
                <a:latin typeface="Arial" panose="020B0604020202020204" pitchFamily="34" charset="0"/>
                <a:cs typeface="Arial" panose="020B0604020202020204" pitchFamily="34" charset="0"/>
              </a:rPr>
              <a:t> </a:t>
            </a:r>
            <a:r>
              <a:rPr sz="2000" dirty="0">
                <a:solidFill>
                  <a:prstClr val="black"/>
                </a:solidFill>
                <a:latin typeface="Arial" panose="020B0604020202020204" pitchFamily="34" charset="0"/>
                <a:cs typeface="Arial" panose="020B0604020202020204" pitchFamily="34" charset="0"/>
              </a:rPr>
              <a:t>Вашему  спортсмену</a:t>
            </a:r>
          </a:p>
          <a:p>
            <a:pPr>
              <a:spcBef>
                <a:spcPts val="31"/>
              </a:spcBef>
            </a:pPr>
            <a:endParaRPr sz="2000" dirty="0">
              <a:solidFill>
                <a:prstClr val="black"/>
              </a:solidFill>
              <a:latin typeface="Arial" panose="020B0604020202020204" pitchFamily="34" charset="0"/>
              <a:cs typeface="Arial" panose="020B0604020202020204" pitchFamily="34" charset="0"/>
            </a:endParaRPr>
          </a:p>
          <a:p>
            <a:pPr marL="219501" marR="619541"/>
            <a:r>
              <a:rPr sz="2000" dirty="0">
                <a:solidFill>
                  <a:srgbClr val="51B846"/>
                </a:solidFill>
                <a:latin typeface="Arial" panose="020B0604020202020204" pitchFamily="34" charset="0"/>
                <a:cs typeface="Arial" panose="020B0604020202020204" pitchFamily="34" charset="0"/>
              </a:rPr>
              <a:t>Использовать </a:t>
            </a:r>
            <a:r>
              <a:rPr sz="2000" dirty="0">
                <a:solidFill>
                  <a:prstClr val="black"/>
                </a:solidFill>
                <a:latin typeface="Arial" panose="020B0604020202020204" pitchFamily="34" charset="0"/>
                <a:cs typeface="Arial" panose="020B0604020202020204" pitchFamily="34" charset="0"/>
              </a:rPr>
              <a:t>свое </a:t>
            </a:r>
            <a:r>
              <a:rPr sz="2000" spc="-5" dirty="0">
                <a:solidFill>
                  <a:prstClr val="black"/>
                </a:solidFill>
                <a:latin typeface="Arial" panose="020B0604020202020204" pitchFamily="34" charset="0"/>
                <a:cs typeface="Arial" panose="020B0604020202020204" pitchFamily="34" charset="0"/>
              </a:rPr>
              <a:t>влияние на </a:t>
            </a:r>
            <a:r>
              <a:rPr sz="2000" dirty="0">
                <a:solidFill>
                  <a:prstClr val="black"/>
                </a:solidFill>
                <a:latin typeface="Arial" panose="020B0604020202020204" pitchFamily="34" charset="0"/>
                <a:cs typeface="Arial" panose="020B0604020202020204" pitchFamily="34" charset="0"/>
              </a:rPr>
              <a:t>спортсмена,</a:t>
            </a:r>
            <a:r>
              <a:rPr sz="2000" spc="-97" dirty="0">
                <a:solidFill>
                  <a:prstClr val="black"/>
                </a:solidFill>
                <a:latin typeface="Arial" panose="020B0604020202020204" pitchFamily="34" charset="0"/>
                <a:cs typeface="Arial" panose="020B0604020202020204" pitchFamily="34" charset="0"/>
              </a:rPr>
              <a:t> </a:t>
            </a:r>
            <a:r>
              <a:rPr sz="2000" spc="-5" dirty="0">
                <a:solidFill>
                  <a:prstClr val="black"/>
                </a:solidFill>
                <a:latin typeface="Arial" panose="020B0604020202020204" pitchFamily="34" charset="0"/>
                <a:cs typeface="Arial" panose="020B0604020202020204" pitchFamily="34" charset="0"/>
              </a:rPr>
              <a:t>его  взгляды </a:t>
            </a:r>
            <a:r>
              <a:rPr sz="2000" dirty="0">
                <a:solidFill>
                  <a:prstClr val="black"/>
                </a:solidFill>
                <a:latin typeface="Arial" panose="020B0604020202020204" pitchFamily="34" charset="0"/>
                <a:cs typeface="Arial" panose="020B0604020202020204" pitchFamily="34" charset="0"/>
              </a:rPr>
              <a:t>и поведение с целью формирования  </a:t>
            </a:r>
            <a:r>
              <a:rPr sz="2000" spc="-5" dirty="0">
                <a:solidFill>
                  <a:prstClr val="black"/>
                </a:solidFill>
                <a:latin typeface="Arial" panose="020B0604020202020204" pitchFamily="34" charset="0"/>
                <a:cs typeface="Arial" panose="020B0604020202020204" pitchFamily="34" charset="0"/>
              </a:rPr>
              <a:t>атмосферы нетерпимости </a:t>
            </a:r>
            <a:r>
              <a:rPr sz="2000" dirty="0">
                <a:solidFill>
                  <a:prstClr val="black"/>
                </a:solidFill>
                <a:latin typeface="Arial" panose="020B0604020202020204" pitchFamily="34" charset="0"/>
                <a:cs typeface="Arial" panose="020B0604020202020204" pitchFamily="34" charset="0"/>
              </a:rPr>
              <a:t>к</a:t>
            </a:r>
            <a:r>
              <a:rPr sz="2000" spc="-10" dirty="0">
                <a:solidFill>
                  <a:prstClr val="black"/>
                </a:solidFill>
                <a:latin typeface="Arial" panose="020B0604020202020204" pitchFamily="34" charset="0"/>
                <a:cs typeface="Arial" panose="020B0604020202020204" pitchFamily="34" charset="0"/>
              </a:rPr>
              <a:t> </a:t>
            </a:r>
            <a:r>
              <a:rPr sz="2000" spc="-5" dirty="0">
                <a:solidFill>
                  <a:prstClr val="black"/>
                </a:solidFill>
                <a:latin typeface="Arial" panose="020B0604020202020204" pitchFamily="34" charset="0"/>
                <a:cs typeface="Arial" panose="020B0604020202020204" pitchFamily="34" charset="0"/>
              </a:rPr>
              <a:t>допингу</a:t>
            </a:r>
            <a:endParaRPr sz="2000" dirty="0">
              <a:solidFill>
                <a:prstClr val="black"/>
              </a:solidFill>
              <a:latin typeface="Arial" panose="020B0604020202020204" pitchFamily="34" charset="0"/>
              <a:cs typeface="Arial" panose="020B0604020202020204" pitchFamily="34" charset="0"/>
            </a:endParaRPr>
          </a:p>
        </p:txBody>
      </p:sp>
      <p:sp>
        <p:nvSpPr>
          <p:cNvPr id="13" name="object 4"/>
          <p:cNvSpPr txBox="1"/>
          <p:nvPr/>
        </p:nvSpPr>
        <p:spPr>
          <a:xfrm>
            <a:off x="1102312" y="5599037"/>
            <a:ext cx="11775489" cy="4192663"/>
          </a:xfrm>
          <a:prstGeom prst="rect">
            <a:avLst/>
          </a:prstGeom>
          <a:ln w="28575">
            <a:solidFill>
              <a:srgbClr val="50B848"/>
            </a:solidFill>
          </a:ln>
        </p:spPr>
        <p:txBody>
          <a:bodyPr vert="horz" wrap="square" lIns="0" tIns="0" rIns="0" bIns="0" rtlCol="0">
            <a:spAutoFit/>
          </a:bodyPr>
          <a:lstStyle/>
          <a:p>
            <a:endParaRPr sz="1330" dirty="0">
              <a:solidFill>
                <a:prstClr val="black"/>
              </a:solidFill>
              <a:latin typeface="Times New Roman"/>
              <a:cs typeface="Times New Roman"/>
            </a:endParaRPr>
          </a:p>
          <a:p>
            <a:pPr>
              <a:spcBef>
                <a:spcPts val="41"/>
              </a:spcBef>
            </a:pPr>
            <a:endParaRPr sz="1125" dirty="0">
              <a:solidFill>
                <a:prstClr val="black"/>
              </a:solidFill>
              <a:latin typeface="Times New Roman"/>
              <a:cs typeface="Times New Roman"/>
            </a:endParaRPr>
          </a:p>
          <a:p>
            <a:pPr marL="211060">
              <a:spcBef>
                <a:spcPts val="5"/>
              </a:spcBef>
            </a:pPr>
            <a:r>
              <a:rPr lang="ru-RU" sz="2000" b="1" dirty="0">
                <a:solidFill>
                  <a:srgbClr val="51B848"/>
                </a:solidFill>
                <a:latin typeface="Arial" panose="020B0604020202020204" pitchFamily="34" charset="0"/>
                <a:cs typeface="Arial" panose="020B0604020202020204" pitchFamily="34" charset="0"/>
              </a:rPr>
              <a:t>ОБЯЗАННОСТИ</a:t>
            </a:r>
            <a:endParaRPr lang="ru-RU" sz="2000" dirty="0">
              <a:solidFill>
                <a:prstClr val="black"/>
              </a:solidFill>
              <a:latin typeface="Arial" panose="020B0604020202020204" pitchFamily="34" charset="0"/>
              <a:cs typeface="Arial" panose="020B0604020202020204" pitchFamily="34" charset="0"/>
            </a:endParaRPr>
          </a:p>
          <a:p>
            <a:pPr marL="211060" marR="1122838">
              <a:spcBef>
                <a:spcPts val="1161"/>
              </a:spcBef>
            </a:pPr>
            <a:r>
              <a:rPr sz="2000" spc="-5" dirty="0">
                <a:solidFill>
                  <a:srgbClr val="51B848"/>
                </a:solidFill>
                <a:latin typeface="Arial" panose="020B0604020202020204" pitchFamily="34" charset="0"/>
                <a:cs typeface="Arial" panose="020B0604020202020204" pitchFamily="34" charset="0"/>
              </a:rPr>
              <a:t>Сотрудничать </a:t>
            </a:r>
            <a:r>
              <a:rPr sz="2000" dirty="0">
                <a:solidFill>
                  <a:prstClr val="black"/>
                </a:solidFill>
                <a:latin typeface="Arial" panose="020B0604020202020204" pitchFamily="34" charset="0"/>
                <a:cs typeface="Arial" panose="020B0604020202020204" pitchFamily="34" charset="0"/>
              </a:rPr>
              <a:t>при </a:t>
            </a:r>
            <a:r>
              <a:rPr sz="2000" spc="-5" dirty="0">
                <a:solidFill>
                  <a:prstClr val="black"/>
                </a:solidFill>
                <a:latin typeface="Arial" panose="020B0604020202020204" pitchFamily="34" charset="0"/>
                <a:cs typeface="Arial" panose="020B0604020202020204" pitchFamily="34" charset="0"/>
              </a:rPr>
              <a:t>реализации </a:t>
            </a:r>
            <a:r>
              <a:rPr sz="2000" dirty="0">
                <a:solidFill>
                  <a:prstClr val="black"/>
                </a:solidFill>
                <a:latin typeface="Arial" panose="020B0604020202020204" pitchFamily="34" charset="0"/>
                <a:cs typeface="Arial" panose="020B0604020202020204" pitchFamily="34" charset="0"/>
              </a:rPr>
              <a:t>программ  </a:t>
            </a:r>
            <a:r>
              <a:rPr sz="2000" spc="-5" dirty="0">
                <a:solidFill>
                  <a:prstClr val="black"/>
                </a:solidFill>
                <a:latin typeface="Arial" panose="020B0604020202020204" pitchFamily="34" charset="0"/>
                <a:cs typeface="Arial" panose="020B0604020202020204" pitchFamily="34" charset="0"/>
              </a:rPr>
              <a:t>тестирования </a:t>
            </a:r>
            <a:r>
              <a:rPr sz="2000" dirty="0">
                <a:solidFill>
                  <a:prstClr val="black"/>
                </a:solidFill>
                <a:latin typeface="Arial" panose="020B0604020202020204" pitchFamily="34" charset="0"/>
                <a:cs typeface="Arial" panose="020B0604020202020204" pitchFamily="34" charset="0"/>
              </a:rPr>
              <a:t>спортсменов</a:t>
            </a:r>
          </a:p>
          <a:p>
            <a:pPr marL="211060" marR="505894">
              <a:spcBef>
                <a:spcPts val="1161"/>
              </a:spcBef>
            </a:pPr>
            <a:r>
              <a:rPr sz="2000" dirty="0">
                <a:solidFill>
                  <a:srgbClr val="51B846"/>
                </a:solidFill>
                <a:latin typeface="Arial" panose="020B0604020202020204" pitchFamily="34" charset="0"/>
                <a:cs typeface="Arial" panose="020B0604020202020204" pitchFamily="34" charset="0"/>
              </a:rPr>
              <a:t>Информировать </a:t>
            </a:r>
            <a:r>
              <a:rPr sz="2000" dirty="0">
                <a:solidFill>
                  <a:prstClr val="black"/>
                </a:solidFill>
                <a:latin typeface="Arial" panose="020B0604020202020204" pitchFamily="34" charset="0"/>
                <a:cs typeface="Arial" panose="020B0604020202020204" pitchFamily="34" charset="0"/>
              </a:rPr>
              <a:t>Вашу Антидопинговую  организацию (НАДА) или Международную  федерацию о любом решении организации, не  подписавшей Кодекс, о том, что Вы нарушили  антидопинговые правила в течение предыдущих  десяти лет</a:t>
            </a:r>
          </a:p>
          <a:p>
            <a:pPr>
              <a:spcBef>
                <a:spcPts val="31"/>
              </a:spcBef>
            </a:pPr>
            <a:endParaRPr sz="2000" dirty="0">
              <a:solidFill>
                <a:prstClr val="black"/>
              </a:solidFill>
              <a:latin typeface="Arial" panose="020B0604020202020204" pitchFamily="34" charset="0"/>
              <a:cs typeface="Arial" panose="020B0604020202020204" pitchFamily="34" charset="0"/>
            </a:endParaRPr>
          </a:p>
          <a:p>
            <a:pPr marL="211060" marR="446797">
              <a:spcBef>
                <a:spcPts val="5"/>
              </a:spcBef>
            </a:pPr>
            <a:r>
              <a:rPr sz="2000" spc="-5" dirty="0">
                <a:solidFill>
                  <a:srgbClr val="51B848"/>
                </a:solidFill>
                <a:latin typeface="Arial" panose="020B0604020202020204" pitchFamily="34" charset="0"/>
                <a:cs typeface="Arial" panose="020B0604020202020204" pitchFamily="34" charset="0"/>
              </a:rPr>
              <a:t>Сотрудничать</a:t>
            </a:r>
            <a:r>
              <a:rPr sz="2000" spc="-5" dirty="0">
                <a:solidFill>
                  <a:srgbClr val="51B846"/>
                </a:solidFill>
                <a:latin typeface="Arial" panose="020B0604020202020204" pitchFamily="34" charset="0"/>
                <a:cs typeface="Arial" panose="020B0604020202020204" pitchFamily="34" charset="0"/>
              </a:rPr>
              <a:t> </a:t>
            </a:r>
            <a:r>
              <a:rPr sz="2000" dirty="0">
                <a:solidFill>
                  <a:prstClr val="black"/>
                </a:solidFill>
                <a:latin typeface="Arial" panose="020B0604020202020204" pitchFamily="34" charset="0"/>
                <a:cs typeface="Arial" panose="020B0604020202020204" pitchFamily="34" charset="0"/>
              </a:rPr>
              <a:t>с Антидопинговыми </a:t>
            </a:r>
            <a:r>
              <a:rPr sz="2000" spc="-5" dirty="0">
                <a:solidFill>
                  <a:prstClr val="black"/>
                </a:solidFill>
                <a:latin typeface="Arial" panose="020B0604020202020204" pitchFamily="34" charset="0"/>
                <a:cs typeface="Arial" panose="020B0604020202020204" pitchFamily="34" charset="0"/>
              </a:rPr>
              <a:t>организациями  </a:t>
            </a:r>
            <a:r>
              <a:rPr sz="2000" dirty="0">
                <a:solidFill>
                  <a:prstClr val="black"/>
                </a:solidFill>
                <a:latin typeface="Arial" panose="020B0604020202020204" pitchFamily="34" charset="0"/>
                <a:cs typeface="Arial" panose="020B0604020202020204" pitchFamily="34" charset="0"/>
              </a:rPr>
              <a:t>при </a:t>
            </a:r>
            <a:r>
              <a:rPr sz="2000" spc="-5" dirty="0">
                <a:solidFill>
                  <a:prstClr val="black"/>
                </a:solidFill>
                <a:latin typeface="Arial" panose="020B0604020202020204" pitchFamily="34" charset="0"/>
                <a:cs typeface="Arial" panose="020B0604020202020204" pitchFamily="34" charset="0"/>
              </a:rPr>
              <a:t>расследовании нарушений </a:t>
            </a:r>
            <a:r>
              <a:rPr sz="2000" spc="-5" dirty="0" err="1">
                <a:solidFill>
                  <a:prstClr val="black"/>
                </a:solidFill>
                <a:latin typeface="Arial" panose="020B0604020202020204" pitchFamily="34" charset="0"/>
                <a:cs typeface="Arial" panose="020B0604020202020204" pitchFamily="34" charset="0"/>
              </a:rPr>
              <a:t>антидопинговых</a:t>
            </a:r>
            <a:r>
              <a:rPr sz="2000" spc="-5" dirty="0">
                <a:solidFill>
                  <a:prstClr val="black"/>
                </a:solidFill>
                <a:latin typeface="Arial" panose="020B0604020202020204" pitchFamily="34" charset="0"/>
                <a:cs typeface="Arial" panose="020B0604020202020204" pitchFamily="34" charset="0"/>
              </a:rPr>
              <a:t>  </a:t>
            </a:r>
            <a:r>
              <a:rPr sz="2000" dirty="0" err="1">
                <a:solidFill>
                  <a:prstClr val="black"/>
                </a:solidFill>
                <a:latin typeface="Arial" panose="020B0604020202020204" pitchFamily="34" charset="0"/>
                <a:cs typeface="Arial" panose="020B0604020202020204" pitchFamily="34" charset="0"/>
              </a:rPr>
              <a:t>правил</a:t>
            </a:r>
            <a:endParaRPr lang="ru-RU" sz="2000" dirty="0">
              <a:solidFill>
                <a:prstClr val="black"/>
              </a:solidFill>
              <a:latin typeface="Arial" panose="020B0604020202020204" pitchFamily="34" charset="0"/>
              <a:cs typeface="Arial" panose="020B0604020202020204" pitchFamily="34" charset="0"/>
            </a:endParaRPr>
          </a:p>
          <a:p>
            <a:pPr marL="211060" marR="446797">
              <a:spcBef>
                <a:spcPts val="5"/>
              </a:spcBef>
            </a:pPr>
            <a:endParaRPr lang="ru-RU" sz="2000" dirty="0">
              <a:solidFill>
                <a:prstClr val="black"/>
              </a:solidFill>
              <a:latin typeface="Arial" panose="020B0604020202020204" pitchFamily="34" charset="0"/>
              <a:cs typeface="Arial" panose="020B0604020202020204" pitchFamily="34" charset="0"/>
            </a:endParaRPr>
          </a:p>
          <a:p>
            <a:pPr marL="211060" marR="446797">
              <a:spcBef>
                <a:spcPts val="5"/>
              </a:spcBef>
            </a:pPr>
            <a:r>
              <a:rPr lang="ru-RU" sz="2000" dirty="0">
                <a:solidFill>
                  <a:srgbClr val="51B848"/>
                </a:solidFill>
                <a:latin typeface="Arial" panose="020B0604020202020204" pitchFamily="34" charset="0"/>
                <a:cs typeface="Arial" panose="020B0604020202020204" pitchFamily="34" charset="0"/>
              </a:rPr>
              <a:t>Не</a:t>
            </a:r>
            <a:r>
              <a:rPr lang="ru-RU" sz="2000" dirty="0">
                <a:solidFill>
                  <a:prstClr val="black"/>
                </a:solidFill>
                <a:latin typeface="Arial" panose="020B0604020202020204" pitchFamily="34" charset="0"/>
                <a:cs typeface="Arial" panose="020B0604020202020204" pitchFamily="34" charset="0"/>
              </a:rPr>
              <a:t> должны </a:t>
            </a:r>
            <a:r>
              <a:rPr lang="ru-RU" sz="2000" dirty="0">
                <a:solidFill>
                  <a:srgbClr val="51B848"/>
                </a:solidFill>
                <a:latin typeface="Arial" panose="020B0604020202020204" pitchFamily="34" charset="0"/>
                <a:cs typeface="Arial" panose="020B0604020202020204" pitchFamily="34" charset="0"/>
              </a:rPr>
              <a:t>Использовать</a:t>
            </a:r>
            <a:r>
              <a:rPr lang="ru-RU" sz="2000" dirty="0">
                <a:solidFill>
                  <a:prstClr val="black"/>
                </a:solidFill>
                <a:latin typeface="Arial" panose="020B0604020202020204" pitchFamily="34" charset="0"/>
                <a:cs typeface="Arial" panose="020B0604020202020204" pitchFamily="34" charset="0"/>
              </a:rPr>
              <a:t> или </a:t>
            </a:r>
            <a:r>
              <a:rPr lang="ru-RU" sz="2000" dirty="0">
                <a:solidFill>
                  <a:srgbClr val="51B848"/>
                </a:solidFill>
                <a:latin typeface="Arial" panose="020B0604020202020204" pitchFamily="34" charset="0"/>
                <a:cs typeface="Arial" panose="020B0604020202020204" pitchFamily="34" charset="0"/>
              </a:rPr>
              <a:t>Обладать</a:t>
            </a:r>
            <a:r>
              <a:rPr lang="ru-RU" sz="2000" dirty="0">
                <a:solidFill>
                  <a:prstClr val="black"/>
                </a:solidFill>
                <a:latin typeface="Arial" panose="020B0604020202020204" pitchFamily="34" charset="0"/>
                <a:cs typeface="Arial" panose="020B0604020202020204" pitchFamily="34" charset="0"/>
              </a:rPr>
              <a:t> какими-либо запрещенными субстанциями или запрещенными методами без уважительной причины </a:t>
            </a:r>
            <a:endParaRPr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41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AD453"/>
        </a:solidFill>
        <a:effectLst/>
      </p:bgPr>
    </p:bg>
    <p:spTree>
      <p:nvGrpSpPr>
        <p:cNvPr id="1" name=""/>
        <p:cNvGrpSpPr/>
        <p:nvPr/>
      </p:nvGrpSpPr>
      <p:grpSpPr>
        <a:xfrm>
          <a:off x="0" y="0"/>
          <a:ext cx="0" cy="0"/>
          <a:chOff x="0" y="0"/>
          <a:chExt cx="0" cy="0"/>
        </a:xfrm>
      </p:grpSpPr>
      <p:sp>
        <p:nvSpPr>
          <p:cNvPr id="2" name="TextBox 2"/>
          <p:cNvSpPr txBox="1"/>
          <p:nvPr/>
        </p:nvSpPr>
        <p:spPr>
          <a:xfrm>
            <a:off x="914400" y="1016758"/>
            <a:ext cx="10668000" cy="2492990"/>
          </a:xfrm>
          <a:prstGeom prst="rect">
            <a:avLst/>
          </a:prstGeom>
        </p:spPr>
        <p:txBody>
          <a:bodyPr wrap="square" lIns="0" tIns="0" rIns="0" bIns="0" rtlCol="0" anchor="t">
            <a:spAutoFit/>
          </a:bodyPr>
          <a:lstStyle/>
          <a:p>
            <a:pPr lvl="0" defTabSz="1262442"/>
            <a:r>
              <a:rPr lang="ru-RU" sz="5400" b="1" dirty="0">
                <a:solidFill>
                  <a:prstClr val="white"/>
                </a:solidFill>
                <a:latin typeface="Arial"/>
              </a:rPr>
              <a:t>ПОКА ВЫ МОЛЧИТЕ ДОПИНГ ЗАБИРАЕТ ВАШИ ПОБЕДЫ ! </a:t>
            </a:r>
            <a:r>
              <a:rPr lang="ru-RU" sz="5400" i="1" dirty="0">
                <a:solidFill>
                  <a:srgbClr val="FF0000"/>
                </a:solidFill>
                <a:latin typeface="Bahnschrift SemiBold" panose="020B0502040204020203" pitchFamily="34" charset="0"/>
              </a:rPr>
              <a:t>сообщи о допинге</a:t>
            </a:r>
          </a:p>
        </p:txBody>
      </p:sp>
      <p:sp>
        <p:nvSpPr>
          <p:cNvPr id="3" name="AutoShape 3"/>
          <p:cNvSpPr/>
          <p:nvPr/>
        </p:nvSpPr>
        <p:spPr>
          <a:xfrm>
            <a:off x="9144000" y="1028700"/>
            <a:ext cx="9485901" cy="39608"/>
          </a:xfrm>
          <a:prstGeom prst="rect">
            <a:avLst/>
          </a:prstGeom>
          <a:solidFill>
            <a:srgbClr val="F9FCFF"/>
          </a:solidFill>
        </p:spPr>
      </p:sp>
      <p:sp>
        <p:nvSpPr>
          <p:cNvPr id="8" name="Прямоугольник 7"/>
          <p:cNvSpPr/>
          <p:nvPr/>
        </p:nvSpPr>
        <p:spPr>
          <a:xfrm>
            <a:off x="4419600" y="3731839"/>
            <a:ext cx="8915400" cy="5737547"/>
          </a:xfrm>
          <a:prstGeom prst="rect">
            <a:avLst/>
          </a:prstGeom>
          <a:solidFill>
            <a:srgbClr val="C9FBBB"/>
          </a:solidFill>
          <a:ln w="76200">
            <a:solidFill>
              <a:schemeClr val="bg1"/>
            </a:solidFill>
          </a:ln>
        </p:spPr>
        <p:txBody>
          <a:bodyPr wrap="square" lIns="134681" tIns="67349" rIns="134681" bIns="67349">
            <a:spAutoFit/>
          </a:bodyPr>
          <a:lstStyle/>
          <a:p>
            <a:pPr defTabSz="1346633"/>
            <a:r>
              <a:rPr lang="ru-RU" sz="2800" b="1" dirty="0">
                <a:solidFill>
                  <a:srgbClr val="FF0000"/>
                </a:solidFill>
                <a:latin typeface="Arial" panose="020B0604020202020204" pitchFamily="34" charset="0"/>
                <a:cs typeface="Arial" panose="020B0604020202020204" pitchFamily="34" charset="0"/>
              </a:rPr>
              <a:t>Порядок действий тренера/врача, если ему стало известно о нарушении антидопинговых правил:</a:t>
            </a:r>
          </a:p>
          <a:p>
            <a:pPr defTabSz="1346633"/>
            <a:endParaRPr lang="ru-RU" sz="2800" b="1" dirty="0">
              <a:solidFill>
                <a:srgbClr val="FF0000"/>
              </a:solidFill>
              <a:latin typeface="Arial" panose="020B0604020202020204" pitchFamily="34" charset="0"/>
              <a:cs typeface="Arial" panose="020B0604020202020204" pitchFamily="34" charset="0"/>
            </a:endParaRPr>
          </a:p>
          <a:p>
            <a:pPr marL="505011" indent="-505011" defTabSz="1346633">
              <a:buFontTx/>
              <a:buAutoNum type="arabicPeriod"/>
            </a:pPr>
            <a:r>
              <a:rPr lang="ru-RU" sz="2800" dirty="0">
                <a:solidFill>
                  <a:srgbClr val="002060"/>
                </a:solidFill>
                <a:latin typeface="Arial" panose="020B0604020202020204" pitchFamily="34" charset="0"/>
                <a:cs typeface="Arial" panose="020B0604020202020204" pitchFamily="34" charset="0"/>
              </a:rPr>
              <a:t>Лично обратиться в НАДА и сообщить  информацию о нарушении (к. 307)</a:t>
            </a:r>
          </a:p>
          <a:p>
            <a:pPr marL="505011" indent="-505011" defTabSz="1346633">
              <a:buFontTx/>
              <a:buAutoNum type="arabicPeriod"/>
            </a:pPr>
            <a:r>
              <a:rPr lang="ru-RU" sz="2800" dirty="0">
                <a:solidFill>
                  <a:srgbClr val="002060"/>
                </a:solidFill>
                <a:latin typeface="Arial" panose="020B0604020202020204" pitchFamily="34" charset="0"/>
                <a:cs typeface="Arial" panose="020B0604020202020204" pitchFamily="34" charset="0"/>
              </a:rPr>
              <a:t>Сообщить через сайт или письмом </a:t>
            </a:r>
            <a:r>
              <a:rPr lang="en-US" sz="2800" b="1" dirty="0">
                <a:solidFill>
                  <a:srgbClr val="002060"/>
                </a:solidFill>
                <a:latin typeface="Arial" panose="020B0604020202020204" pitchFamily="34" charset="0"/>
                <a:cs typeface="Arial" panose="020B0604020202020204" pitchFamily="34" charset="0"/>
              </a:rPr>
              <a:t>soobschi.doping@nada.by</a:t>
            </a:r>
            <a:r>
              <a:rPr lang="en-US" sz="2800" dirty="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с указанием  ФИО</a:t>
            </a:r>
          </a:p>
          <a:p>
            <a:pPr marL="505011" indent="-505011" defTabSz="1346633">
              <a:buFontTx/>
              <a:buAutoNum type="arabicPeriod"/>
            </a:pPr>
            <a:endParaRPr lang="ru-RU" sz="2800" dirty="0">
              <a:solidFill>
                <a:srgbClr val="002060"/>
              </a:solidFill>
              <a:latin typeface="Arial" panose="020B0604020202020204" pitchFamily="34" charset="0"/>
              <a:cs typeface="Arial" panose="020B0604020202020204" pitchFamily="34" charset="0"/>
            </a:endParaRPr>
          </a:p>
          <a:p>
            <a:pPr algn="ctr" defTabSz="1346633"/>
            <a:r>
              <a:rPr lang="ru-RU" sz="2800" b="1" dirty="0">
                <a:solidFill>
                  <a:srgbClr val="002060"/>
                </a:solidFill>
                <a:latin typeface="Arial" panose="020B0604020202020204" pitchFamily="34" charset="0"/>
                <a:cs typeface="Arial" panose="020B0604020202020204" pitchFamily="34" charset="0"/>
              </a:rPr>
              <a:t>Отдел расследования и управления результатом </a:t>
            </a:r>
          </a:p>
          <a:p>
            <a:pPr algn="ctr" defTabSz="1346633"/>
            <a:r>
              <a:rPr lang="ru-RU" sz="2800" b="1">
                <a:solidFill>
                  <a:srgbClr val="002060"/>
                </a:solidFill>
                <a:latin typeface="Arial" panose="020B0604020202020204" pitchFamily="34" charset="0"/>
                <a:cs typeface="Arial" panose="020B0604020202020204" pitchFamily="34" charset="0"/>
              </a:rPr>
              <a:t>Пр-т Победителей, </a:t>
            </a:r>
            <a:r>
              <a:rPr lang="ru-RU" sz="2800" b="1" dirty="0">
                <a:solidFill>
                  <a:srgbClr val="002060"/>
                </a:solidFill>
                <a:latin typeface="Arial" panose="020B0604020202020204" pitchFamily="34" charset="0"/>
                <a:cs typeface="Arial" panose="020B0604020202020204" pitchFamily="34" charset="0"/>
              </a:rPr>
              <a:t>109 Б «Легкоатлетический манеж», 3 этаж к. 307, тел (017)227 28 90</a:t>
            </a:r>
          </a:p>
        </p:txBody>
      </p:sp>
      <p:pic>
        <p:nvPicPr>
          <p:cNvPr id="7" name="Рисунок 6">
            <a:extLst>
              <a:ext uri="{FF2B5EF4-FFF2-40B4-BE49-F238E27FC236}">
                <a16:creationId xmlns:a16="http://schemas.microsoft.com/office/drawing/2014/main" id="{E853096D-187E-4931-B0D0-9C1156BD6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6950" y="8966167"/>
            <a:ext cx="3930505" cy="1006438"/>
          </a:xfrm>
          <a:prstGeom prst="rect">
            <a:avLst/>
          </a:prstGeom>
        </p:spPr>
      </p:pic>
    </p:spTree>
    <p:extLst>
      <p:ext uri="{BB962C8B-B14F-4D97-AF65-F5344CB8AC3E}">
        <p14:creationId xmlns:p14="http://schemas.microsoft.com/office/powerpoint/2010/main" val="383932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AD453"/>
        </a:solidFill>
        <a:effectLst/>
      </p:bgPr>
    </p:bg>
    <p:spTree>
      <p:nvGrpSpPr>
        <p:cNvPr id="1" name=""/>
        <p:cNvGrpSpPr/>
        <p:nvPr/>
      </p:nvGrpSpPr>
      <p:grpSpPr>
        <a:xfrm>
          <a:off x="0" y="0"/>
          <a:ext cx="0" cy="0"/>
          <a:chOff x="0" y="0"/>
          <a:chExt cx="0" cy="0"/>
        </a:xfrm>
      </p:grpSpPr>
      <p:sp>
        <p:nvSpPr>
          <p:cNvPr id="2" name="TextBox 2"/>
          <p:cNvSpPr txBox="1"/>
          <p:nvPr/>
        </p:nvSpPr>
        <p:spPr>
          <a:xfrm>
            <a:off x="436127" y="1303610"/>
            <a:ext cx="9527067" cy="343852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7500" b="0" i="0" u="none" strike="noStrike" kern="1200" cap="none" spc="225" normalizeH="0" baseline="0" noProof="0" dirty="0">
                <a:ln>
                  <a:noFill/>
                </a:ln>
                <a:solidFill>
                  <a:srgbClr val="F9FCFF"/>
                </a:solidFill>
                <a:effectLst/>
                <a:uLnTx/>
                <a:uFillTx/>
                <a:latin typeface="Open Sans Bold"/>
                <a:ea typeface="+mn-ea"/>
                <a:cs typeface="+mn-cs"/>
              </a:rPr>
              <a:t>Антидопинговые права Спортсменов</a:t>
            </a:r>
          </a:p>
        </p:txBody>
      </p:sp>
      <p:sp>
        <p:nvSpPr>
          <p:cNvPr id="3" name="AutoShape 3"/>
          <p:cNvSpPr/>
          <p:nvPr/>
        </p:nvSpPr>
        <p:spPr>
          <a:xfrm>
            <a:off x="9144000" y="1028700"/>
            <a:ext cx="9485901" cy="39608"/>
          </a:xfrm>
          <a:prstGeom prst="rect">
            <a:avLst/>
          </a:prstGeom>
          <a:solidFill>
            <a:srgbClr val="F9FCFF"/>
          </a:solidFill>
        </p:spPr>
      </p:sp>
      <p:pic>
        <p:nvPicPr>
          <p:cNvPr id="7" name="Объект 5">
            <a:extLst>
              <a:ext uri="{FF2B5EF4-FFF2-40B4-BE49-F238E27FC236}">
                <a16:creationId xmlns:a16="http://schemas.microsoft.com/office/drawing/2014/main" id="{27710B31-8960-444C-B7AD-4AFCF5106E06}"/>
              </a:ext>
            </a:extLst>
          </p:cNvPr>
          <p:cNvPicPr>
            <a:picLocks noChangeAspect="1"/>
          </p:cNvPicPr>
          <p:nvPr/>
        </p:nvPicPr>
        <p:blipFill>
          <a:blip r:embed="rId3"/>
          <a:stretch>
            <a:fillRect/>
          </a:stretch>
        </p:blipFill>
        <p:spPr>
          <a:xfrm>
            <a:off x="9372600" y="2300344"/>
            <a:ext cx="4021027" cy="5354186"/>
          </a:xfrm>
          <a:prstGeom prst="rect">
            <a:avLst/>
          </a:prstGeom>
          <a:ln>
            <a:noFill/>
          </a:ln>
          <a:effectLst>
            <a:softEdge rad="11250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7800" y="4229100"/>
            <a:ext cx="3768437" cy="4876800"/>
          </a:xfrm>
          <a:prstGeom prst="rect">
            <a:avLst/>
          </a:prstGeom>
          <a:ln>
            <a:solidFill>
              <a:srgbClr val="00B050"/>
            </a:solid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id="{F9F3783A-B0FF-455A-84B2-DC3E88EB02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8724900"/>
            <a:ext cx="3930505" cy="10064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AutoShape 2"/>
          <p:cNvSpPr/>
          <p:nvPr/>
        </p:nvSpPr>
        <p:spPr>
          <a:xfrm rot="5400000">
            <a:off x="-3694446" y="725507"/>
            <a:ext cx="9485901" cy="39608"/>
          </a:xfrm>
          <a:prstGeom prst="rect">
            <a:avLst/>
          </a:prstGeom>
          <a:solidFill>
            <a:srgbClr val="008037"/>
          </a:solidFill>
        </p:spPr>
      </p:sp>
      <p:sp>
        <p:nvSpPr>
          <p:cNvPr id="3" name="TextBox 3"/>
          <p:cNvSpPr txBox="1"/>
          <p:nvPr/>
        </p:nvSpPr>
        <p:spPr>
          <a:xfrm>
            <a:off x="1455353" y="472114"/>
            <a:ext cx="11198681" cy="1143000"/>
          </a:xfrm>
          <a:prstGeom prst="rect">
            <a:avLst/>
          </a:prstGeom>
        </p:spPr>
        <p:txBody>
          <a:bodyPr lIns="0" tIns="0" rIns="0" bIns="0" rtlCol="0" anchor="t">
            <a:spAutoFit/>
          </a:bodyPr>
          <a:lstStyle/>
          <a:p>
            <a:pPr marL="0" marR="0" lvl="0" indent="0" algn="l" defTabSz="914400" rtl="0" eaLnBrk="1" fontAlgn="auto" latinLnBrk="0" hangingPunct="1">
              <a:lnSpc>
                <a:spcPts val="4560"/>
              </a:lnSpc>
              <a:spcBef>
                <a:spcPts val="0"/>
              </a:spcBef>
              <a:spcAft>
                <a:spcPts val="0"/>
              </a:spcAft>
              <a:buClrTx/>
              <a:buSzTx/>
              <a:buFontTx/>
              <a:buNone/>
              <a:tabLst/>
              <a:defRPr/>
            </a:pPr>
            <a:r>
              <a:rPr kumimoji="0" lang="en-US" sz="3800" b="0" i="0" u="none" strike="noStrike" kern="1200" cap="none" spc="380" normalizeH="0" baseline="0" noProof="0" dirty="0">
                <a:ln>
                  <a:noFill/>
                </a:ln>
                <a:solidFill>
                  <a:srgbClr val="008037"/>
                </a:solidFill>
                <a:effectLst/>
                <a:uLnTx/>
                <a:uFillTx/>
                <a:latin typeface="Open Sans Bold"/>
                <a:ea typeface="+mn-ea"/>
                <a:cs typeface="+mn-cs"/>
              </a:rPr>
              <a:t>АНТИДОПИНГОВЫЕ ПРАВА СПОРТСМЕНОВ</a:t>
            </a:r>
          </a:p>
        </p:txBody>
      </p:sp>
      <p:sp>
        <p:nvSpPr>
          <p:cNvPr id="4" name="Прямоугольник 3">
            <a:extLst>
              <a:ext uri="{FF2B5EF4-FFF2-40B4-BE49-F238E27FC236}">
                <a16:creationId xmlns:a16="http://schemas.microsoft.com/office/drawing/2014/main" id="{94794E48-1A25-4A25-9E47-129F392AAEAB}"/>
              </a:ext>
            </a:extLst>
          </p:cNvPr>
          <p:cNvSpPr/>
          <p:nvPr/>
        </p:nvSpPr>
        <p:spPr>
          <a:xfrm>
            <a:off x="1488036" y="2735727"/>
            <a:ext cx="15157768" cy="6124754"/>
          </a:xfrm>
          <a:prstGeom prst="rect">
            <a:avLst/>
          </a:prstGeom>
        </p:spPr>
        <p:txBody>
          <a:bodyPr wrap="square">
            <a:spAutoFit/>
          </a:bodyPr>
          <a:lstStyle/>
          <a:p>
            <a:pPr marL="457200" indent="-457200" algn="just">
              <a:buFont typeface="Wingdings" panose="05000000000000000000" pitchFamily="2" charset="2"/>
              <a:buChar char="§"/>
            </a:pPr>
            <a:r>
              <a:rPr lang="ru-RU" sz="2800" dirty="0">
                <a:latin typeface="Arial" panose="020B0604020202020204" pitchFamily="34" charset="0"/>
                <a:cs typeface="Arial" panose="020B0604020202020204" pitchFamily="34" charset="0"/>
              </a:rPr>
              <a:t>Обеспечить, чтобы права </a:t>
            </a:r>
            <a:r>
              <a:rPr lang="ru-RU" sz="2800" b="1" i="1" dirty="0">
                <a:latin typeface="Arial" panose="020B0604020202020204" pitchFamily="34" charset="0"/>
                <a:cs typeface="Arial" panose="020B0604020202020204" pitchFamily="34" charset="0"/>
              </a:rPr>
              <a:t>Спортсменов</a:t>
            </a:r>
            <a:r>
              <a:rPr lang="ru-RU" sz="2800" i="1"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в рамках борьбы с допингом были четко изложены, доступны и универсально применимы</a:t>
            </a:r>
          </a:p>
          <a:p>
            <a:pPr algn="just"/>
            <a:endParaRPr lang="ru-RU"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ru-RU" sz="2800" dirty="0">
                <a:latin typeface="Arial" panose="020B0604020202020204" pitchFamily="34" charset="0"/>
                <a:cs typeface="Arial" panose="020B0604020202020204" pitchFamily="34" charset="0"/>
              </a:rPr>
              <a:t>Целью Всемирного антидопингового кодекса и Всемирной антидопинговой программы является защита фундаментального права </a:t>
            </a:r>
            <a:r>
              <a:rPr lang="ru-RU" sz="2800" b="1" i="1" dirty="0">
                <a:latin typeface="Arial" panose="020B0604020202020204" pitchFamily="34" charset="0"/>
                <a:cs typeface="Arial" panose="020B0604020202020204" pitchFamily="34" charset="0"/>
              </a:rPr>
              <a:t>Спортсменов</a:t>
            </a:r>
            <a:r>
              <a:rPr lang="ru-RU" sz="2800" dirty="0">
                <a:latin typeface="Arial" panose="020B0604020202020204" pitchFamily="34" charset="0"/>
                <a:cs typeface="Arial" panose="020B0604020202020204" pitchFamily="34" charset="0"/>
              </a:rPr>
              <a:t> участвовать в Соревнованиях свободных от допинга и, таким образом, пропагандировать здоровье, справедливость и равенство для всех </a:t>
            </a:r>
            <a:r>
              <a:rPr lang="ru-RU" sz="2800" b="1" i="1" dirty="0">
                <a:latin typeface="Arial" panose="020B0604020202020204" pitchFamily="34" charset="0"/>
                <a:cs typeface="Arial" panose="020B0604020202020204" pitchFamily="34" charset="0"/>
              </a:rPr>
              <a:t>Спортсменов</a:t>
            </a:r>
            <a:endParaRPr lang="ru-RU" sz="2800" b="1" dirty="0">
              <a:latin typeface="Arial" panose="020B0604020202020204" pitchFamily="34" charset="0"/>
              <a:cs typeface="Arial" panose="020B0604020202020204" pitchFamily="34" charset="0"/>
            </a:endParaRPr>
          </a:p>
          <a:p>
            <a:pPr algn="just"/>
            <a:endParaRPr lang="ru-RU" sz="2800" b="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ru-RU" sz="2800" dirty="0">
                <a:latin typeface="Arial" panose="020B0604020202020204" pitchFamily="34" charset="0"/>
                <a:cs typeface="Arial" panose="020B0604020202020204" pitchFamily="34" charset="0"/>
              </a:rPr>
              <a:t>Для успеха чистого спорта жизненно важно обеспечить, чтобы у </a:t>
            </a:r>
            <a:r>
              <a:rPr lang="ru-RU" sz="2800" b="1" i="1" dirty="0">
                <a:latin typeface="Arial" panose="020B0604020202020204" pitchFamily="34" charset="0"/>
                <a:cs typeface="Arial" panose="020B0604020202020204" pitchFamily="34" charset="0"/>
              </a:rPr>
              <a:t>Спортсменов </a:t>
            </a:r>
            <a:r>
              <a:rPr lang="ru-RU" sz="2800" dirty="0">
                <a:latin typeface="Arial" panose="020B0604020202020204" pitchFamily="34" charset="0"/>
                <a:cs typeface="Arial" panose="020B0604020202020204" pitchFamily="34" charset="0"/>
              </a:rPr>
              <a:t>были </a:t>
            </a:r>
            <a:r>
              <a:rPr lang="ru-RU" sz="2800" dirty="0">
                <a:solidFill>
                  <a:srgbClr val="004C22"/>
                </a:solidFill>
                <a:latin typeface="Arial" panose="020B0604020202020204" pitchFamily="34" charset="0"/>
                <a:cs typeface="Arial" panose="020B0604020202020204" pitchFamily="34" charset="0"/>
              </a:rPr>
              <a:t>права</a:t>
            </a:r>
            <a:r>
              <a:rPr lang="ru-RU" sz="2800" dirty="0">
                <a:latin typeface="Arial" panose="020B0604020202020204" pitchFamily="34" charset="0"/>
                <a:cs typeface="Arial" panose="020B0604020202020204" pitchFamily="34" charset="0"/>
              </a:rPr>
              <a:t>, чтобы </a:t>
            </a:r>
            <a:r>
              <a:rPr lang="ru-RU" sz="2800" b="1" i="1" dirty="0">
                <a:latin typeface="Arial" panose="020B0604020202020204" pitchFamily="34" charset="0"/>
                <a:cs typeface="Arial" panose="020B0604020202020204" pitchFamily="34" charset="0"/>
              </a:rPr>
              <a:t>Спортсмены</a:t>
            </a:r>
            <a:r>
              <a:rPr lang="ru-RU" sz="2800" dirty="0">
                <a:latin typeface="Arial" panose="020B0604020202020204" pitchFamily="34" charset="0"/>
                <a:cs typeface="Arial" panose="020B0604020202020204" pitchFamily="34" charset="0"/>
              </a:rPr>
              <a:t> знали об этих </a:t>
            </a:r>
            <a:r>
              <a:rPr lang="ru-RU" sz="2800" dirty="0">
                <a:solidFill>
                  <a:srgbClr val="004C22"/>
                </a:solidFill>
                <a:latin typeface="Arial" panose="020B0604020202020204" pitchFamily="34" charset="0"/>
                <a:cs typeface="Arial" panose="020B0604020202020204" pitchFamily="34" charset="0"/>
              </a:rPr>
              <a:t>правах</a:t>
            </a:r>
            <a:r>
              <a:rPr lang="ru-RU" sz="2800" dirty="0">
                <a:latin typeface="Arial" panose="020B0604020202020204" pitchFamily="34" charset="0"/>
                <a:cs typeface="Arial" panose="020B0604020202020204" pitchFamily="34" charset="0"/>
              </a:rPr>
              <a:t> и могли ими пользоваться</a:t>
            </a:r>
          </a:p>
          <a:p>
            <a:pPr marL="457200" indent="-457200" algn="just">
              <a:buFont typeface="Wingdings" panose="05000000000000000000" pitchFamily="2" charset="2"/>
              <a:buChar char="§"/>
            </a:pPr>
            <a:endParaRPr lang="ru-RU"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ru-RU" sz="2800" dirty="0">
                <a:solidFill>
                  <a:srgbClr val="004C22"/>
                </a:solidFill>
                <a:latin typeface="Arial" panose="020B0604020202020204" pitchFamily="34" charset="0"/>
                <a:cs typeface="Arial" panose="020B0604020202020204" pitchFamily="34" charset="0"/>
              </a:rPr>
              <a:t>Права</a:t>
            </a:r>
            <a:r>
              <a:rPr lang="ru-RU" sz="2800" dirty="0">
                <a:latin typeface="Arial" panose="020B0604020202020204" pitchFamily="34" charset="0"/>
                <a:cs typeface="Arial" panose="020B0604020202020204" pitchFamily="34" charset="0"/>
              </a:rPr>
              <a:t> </a:t>
            </a:r>
            <a:r>
              <a:rPr lang="ru-RU" sz="2800" b="1" i="1" dirty="0">
                <a:latin typeface="Arial" panose="020B0604020202020204" pitchFamily="34" charset="0"/>
                <a:cs typeface="Arial" panose="020B0604020202020204" pitchFamily="34" charset="0"/>
              </a:rPr>
              <a:t>Спортсменов</a:t>
            </a:r>
            <a:r>
              <a:rPr lang="ru-RU" sz="2800" dirty="0">
                <a:latin typeface="Arial" panose="020B0604020202020204" pitchFamily="34" charset="0"/>
                <a:cs typeface="Arial" panose="020B0604020202020204" pitchFamily="34" charset="0"/>
              </a:rPr>
              <a:t> описаны в </a:t>
            </a:r>
            <a:r>
              <a:rPr lang="ru-RU" sz="2800" dirty="0">
                <a:solidFill>
                  <a:srgbClr val="92D050"/>
                </a:solidFill>
                <a:latin typeface="Arial" panose="020B0604020202020204" pitchFamily="34" charset="0"/>
                <a:cs typeface="Arial" panose="020B0604020202020204" pitchFamily="34" charset="0"/>
              </a:rPr>
              <a:t>Кодексе</a:t>
            </a:r>
            <a:r>
              <a:rPr lang="ru-RU" sz="2800" dirty="0">
                <a:latin typeface="Arial" panose="020B0604020202020204" pitchFamily="34" charset="0"/>
                <a:cs typeface="Arial" panose="020B0604020202020204" pitchFamily="34" charset="0"/>
              </a:rPr>
              <a:t> и </a:t>
            </a:r>
            <a:r>
              <a:rPr lang="ru-RU" sz="2800" dirty="0">
                <a:solidFill>
                  <a:srgbClr val="92D050"/>
                </a:solidFill>
                <a:latin typeface="Arial" panose="020B0604020202020204" pitchFamily="34" charset="0"/>
                <a:cs typeface="Arial" panose="020B0604020202020204" pitchFamily="34" charset="0"/>
              </a:rPr>
              <a:t>Международных стандартах</a:t>
            </a:r>
          </a:p>
          <a:p>
            <a:pPr marL="457200" indent="-457200" algn="just">
              <a:buFont typeface="Wingdings" panose="05000000000000000000" pitchFamily="2" charset="2"/>
              <a:buChar char="§"/>
            </a:pPr>
            <a:endParaRPr lang="ru-RU"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x-none"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303916-4103-46B7-BD62-A7022DC63DF2}"/>
              </a:ext>
            </a:extLst>
          </p:cNvPr>
          <p:cNvSpPr txBox="1"/>
          <p:nvPr/>
        </p:nvSpPr>
        <p:spPr>
          <a:xfrm>
            <a:off x="1455353" y="1790700"/>
            <a:ext cx="1623008" cy="769441"/>
          </a:xfrm>
          <a:prstGeom prst="rect">
            <a:avLst/>
          </a:prstGeom>
          <a:noFill/>
        </p:spPr>
        <p:txBody>
          <a:bodyPr wrap="none" rtlCol="0">
            <a:spAutoFit/>
          </a:bodyPr>
          <a:lstStyle/>
          <a:p>
            <a:r>
              <a:rPr lang="ru-RU" sz="4400" b="1" dirty="0">
                <a:latin typeface="Arial" panose="020B0604020202020204" pitchFamily="34" charset="0"/>
                <a:cs typeface="Arial" panose="020B0604020202020204" pitchFamily="34" charset="0"/>
              </a:rPr>
              <a:t>Цель</a:t>
            </a:r>
            <a:endParaRPr lang="x-none" sz="4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35C1362-6DCE-44F3-8CF2-E384F70DAD08}"/>
              </a:ext>
            </a:extLst>
          </p:cNvPr>
          <p:cNvSpPr txBox="1"/>
          <p:nvPr/>
        </p:nvSpPr>
        <p:spPr>
          <a:xfrm>
            <a:off x="1981200" y="9053385"/>
            <a:ext cx="15136360" cy="523220"/>
          </a:xfrm>
          <a:prstGeom prst="rect">
            <a:avLst/>
          </a:prstGeom>
          <a:noFill/>
        </p:spPr>
        <p:txBody>
          <a:bodyPr wrap="square" rtlCol="0">
            <a:spAutoFit/>
          </a:bodyPr>
          <a:lstStyle/>
          <a:p>
            <a:pPr algn="just"/>
            <a:endParaRPr lang="x-none" sz="28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5" name="TextBox 4">
            <a:extLst>
              <a:ext uri="{FF2B5EF4-FFF2-40B4-BE49-F238E27FC236}">
                <a16:creationId xmlns:a16="http://schemas.microsoft.com/office/drawing/2014/main" id="{A4A24CB9-C790-4D4F-B36A-E21D3F15D52C}"/>
              </a:ext>
            </a:extLst>
          </p:cNvPr>
          <p:cNvSpPr txBox="1"/>
          <p:nvPr/>
        </p:nvSpPr>
        <p:spPr>
          <a:xfrm>
            <a:off x="368128" y="2438698"/>
            <a:ext cx="16535401" cy="7848302"/>
          </a:xfrm>
          <a:prstGeom prst="rect">
            <a:avLst/>
          </a:prstGeom>
          <a:noFill/>
        </p:spPr>
        <p:txBody>
          <a:bodyPr wrap="square" rtlCol="0">
            <a:spAutoFit/>
          </a:bodyPr>
          <a:lstStyle/>
          <a:p>
            <a:pPr marL="457200" indent="-457200">
              <a:buFont typeface="Arial" panose="020B0604020202020204" pitchFamily="34" charset="0"/>
              <a:buChar char="•"/>
            </a:pPr>
            <a:r>
              <a:rPr lang="ru-RU" sz="3200" b="1" dirty="0">
                <a:latin typeface="Arial" panose="020B0604020202020204" pitchFamily="34" charset="0"/>
                <a:cs typeface="Arial" panose="020B0604020202020204" pitchFamily="34" charset="0"/>
              </a:rPr>
              <a:t>1. Равные возможности</a:t>
            </a:r>
          </a:p>
          <a:p>
            <a:pPr algn="just"/>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имеют право на равные условия в стремлении заниматься спортом на самом высоком уровне, как на тренировках, так и на </a:t>
            </a:r>
            <a:r>
              <a:rPr lang="ru-RU" sz="2400" i="1" dirty="0">
                <a:latin typeface="Arial" panose="020B0604020202020204" pitchFamily="34" charset="0"/>
                <a:cs typeface="Arial" panose="020B0604020202020204" pitchFamily="34" charset="0"/>
              </a:rPr>
              <a:t>Соревнованиях</a:t>
            </a:r>
            <a:r>
              <a:rPr lang="ru-RU" sz="2400" dirty="0">
                <a:latin typeface="Arial" panose="020B0604020202020204" pitchFamily="34" charset="0"/>
                <a:cs typeface="Arial" panose="020B0604020202020204" pitchFamily="34" charset="0"/>
              </a:rPr>
              <a:t>, без участия тех </a:t>
            </a:r>
            <a:r>
              <a:rPr lang="ru-RU" sz="2400" i="1" dirty="0">
                <a:latin typeface="Arial" panose="020B0604020202020204" pitchFamily="34" charset="0"/>
                <a:cs typeface="Arial" panose="020B0604020202020204" pitchFamily="34" charset="0"/>
              </a:rPr>
              <a:t>Спортсменов</a:t>
            </a:r>
            <a:r>
              <a:rPr lang="ru-RU" sz="2400" dirty="0">
                <a:latin typeface="Arial" panose="020B0604020202020204" pitchFamily="34" charset="0"/>
                <a:cs typeface="Arial" panose="020B0604020202020204" pitchFamily="34" charset="0"/>
              </a:rPr>
              <a:t>, которые используют допинг, или </a:t>
            </a:r>
            <a:r>
              <a:rPr lang="ru-RU" sz="2400" i="1" dirty="0">
                <a:latin typeface="Arial" panose="020B0604020202020204" pitchFamily="34" charset="0"/>
                <a:cs typeface="Arial" panose="020B0604020202020204" pitchFamily="34" charset="0"/>
              </a:rPr>
              <a:t>Персонала спортсмена</a:t>
            </a:r>
            <a:r>
              <a:rPr lang="ru-RU" sz="2400" dirty="0">
                <a:latin typeface="Arial" panose="020B0604020202020204" pitchFamily="34" charset="0"/>
                <a:cs typeface="Arial" panose="020B0604020202020204" pitchFamily="34" charset="0"/>
              </a:rPr>
              <a:t>, или иных </a:t>
            </a:r>
            <a:r>
              <a:rPr lang="ru-RU" sz="2400" i="1" dirty="0">
                <a:latin typeface="Arial" panose="020B0604020202020204" pitchFamily="34" charset="0"/>
                <a:cs typeface="Arial" panose="020B0604020202020204" pitchFamily="34" charset="0"/>
              </a:rPr>
              <a:t>Лиц, </a:t>
            </a:r>
            <a:r>
              <a:rPr lang="ru-RU" sz="2400" dirty="0">
                <a:latin typeface="Arial" panose="020B0604020202020204" pitchFamily="34" charset="0"/>
                <a:cs typeface="Arial" panose="020B0604020202020204" pitchFamily="34" charset="0"/>
              </a:rPr>
              <a:t>или </a:t>
            </a:r>
            <a:r>
              <a:rPr lang="ru-RU" sz="2400" i="1" dirty="0">
                <a:latin typeface="Arial" panose="020B0604020202020204" pitchFamily="34" charset="0"/>
                <a:cs typeface="Arial" panose="020B0604020202020204" pitchFamily="34" charset="0"/>
              </a:rPr>
              <a:t>Антидопинговых организаций</a:t>
            </a:r>
            <a:r>
              <a:rPr lang="ru-RU" sz="2400" dirty="0">
                <a:latin typeface="Arial" panose="020B0604020202020204" pitchFamily="34" charset="0"/>
                <a:cs typeface="Arial" panose="020B0604020202020204" pitchFamily="34" charset="0"/>
              </a:rPr>
              <a:t>, которые иным образом нарушают антидопинговые правила и требования (</a:t>
            </a:r>
            <a:r>
              <a:rPr lang="ru-RU" sz="2400" i="1" dirty="0">
                <a:solidFill>
                  <a:srgbClr val="92D050"/>
                </a:solidFill>
                <a:latin typeface="Arial" panose="020B0604020202020204" pitchFamily="34" charset="0"/>
                <a:cs typeface="Arial" panose="020B0604020202020204" pitchFamily="34" charset="0"/>
              </a:rPr>
              <a:t>Кодекс, Международные стандарты</a:t>
            </a:r>
            <a:r>
              <a:rPr lang="ru-RU" sz="2400" dirty="0">
                <a:latin typeface="Arial" panose="020B0604020202020204" pitchFamily="34" charset="0"/>
                <a:cs typeface="Arial" panose="020B0604020202020204" pitchFamily="34" charset="0"/>
              </a:rPr>
              <a:t>).</a:t>
            </a:r>
          </a:p>
          <a:p>
            <a:pPr algn="just"/>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3200" b="1" dirty="0">
                <a:latin typeface="Arial" panose="020B0604020202020204" pitchFamily="34" charset="0"/>
                <a:cs typeface="Arial" panose="020B0604020202020204" pitchFamily="34" charset="0"/>
              </a:rPr>
              <a:t>2. Справедливые и честные программы Тестирования</a:t>
            </a:r>
          </a:p>
          <a:p>
            <a:pPr algn="just"/>
            <a:r>
              <a:rPr lang="ru-RU" sz="2400" i="1" dirty="0">
                <a:latin typeface="Arial" panose="020B0604020202020204" pitchFamily="34" charset="0"/>
                <a:cs typeface="Arial" panose="020B0604020202020204" pitchFamily="34" charset="0"/>
              </a:rPr>
              <a:t>Спортсмены </a:t>
            </a:r>
            <a:r>
              <a:rPr lang="ru-RU" sz="2400" dirty="0">
                <a:latin typeface="Arial" panose="020B0604020202020204" pitchFamily="34" charset="0"/>
                <a:cs typeface="Arial" panose="020B0604020202020204" pitchFamily="34" charset="0"/>
              </a:rPr>
              <a:t>имеют право на справедливые и честные программы </a:t>
            </a:r>
            <a:r>
              <a:rPr lang="ru-RU" sz="2400" i="1" dirty="0">
                <a:latin typeface="Arial" panose="020B0604020202020204" pitchFamily="34" charset="0"/>
                <a:cs typeface="Arial" panose="020B0604020202020204" pitchFamily="34" charset="0"/>
              </a:rPr>
              <a:t>Тестирования</a:t>
            </a:r>
            <a:r>
              <a:rPr lang="ru-RU" sz="2400" dirty="0">
                <a:latin typeface="Arial" panose="020B0604020202020204" pitchFamily="34" charset="0"/>
                <a:cs typeface="Arial" panose="020B0604020202020204" pitchFamily="34" charset="0"/>
              </a:rPr>
              <a:t>, осуществляемые таким образом, чтобы все </a:t>
            </a:r>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во всех странах проходили </a:t>
            </a:r>
            <a:r>
              <a:rPr lang="ru-RU" sz="2400" i="1" dirty="0">
                <a:latin typeface="Arial" panose="020B0604020202020204" pitchFamily="34" charset="0"/>
                <a:cs typeface="Arial" panose="020B0604020202020204" pitchFamily="34" charset="0"/>
              </a:rPr>
              <a:t>Тестирование</a:t>
            </a:r>
            <a:r>
              <a:rPr lang="ru-RU" sz="2400" dirty="0">
                <a:latin typeface="Arial" panose="020B0604020202020204" pitchFamily="34" charset="0"/>
                <a:cs typeface="Arial" panose="020B0604020202020204" pitchFamily="34" charset="0"/>
              </a:rPr>
              <a:t> в соответствии с </a:t>
            </a:r>
            <a:r>
              <a:rPr lang="ru-RU" sz="2400" i="1" dirty="0">
                <a:latin typeface="Arial" panose="020B0604020202020204" pitchFamily="34" charset="0"/>
                <a:cs typeface="Arial" panose="020B0604020202020204" pitchFamily="34" charset="0"/>
              </a:rPr>
              <a:t>Кодексом</a:t>
            </a:r>
            <a:r>
              <a:rPr lang="ru-RU" sz="2400" dirty="0">
                <a:latin typeface="Arial" panose="020B0604020202020204" pitchFamily="34" charset="0"/>
                <a:cs typeface="Arial" panose="020B0604020202020204" pitchFamily="34" charset="0"/>
              </a:rPr>
              <a:t> и </a:t>
            </a:r>
            <a:r>
              <a:rPr lang="ru-RU" sz="2400" i="1" dirty="0">
                <a:latin typeface="Arial" panose="020B0604020202020204" pitchFamily="34" charset="0"/>
                <a:cs typeface="Arial" panose="020B0604020202020204" pitchFamily="34" charset="0"/>
              </a:rPr>
              <a:t>Международными стандартами</a:t>
            </a:r>
            <a:r>
              <a:rPr lang="ru-RU" sz="2400" dirty="0">
                <a:latin typeface="Arial" panose="020B0604020202020204" pitchFamily="34" charset="0"/>
                <a:cs typeface="Arial" panose="020B0604020202020204" pitchFamily="34" charset="0"/>
              </a:rPr>
              <a:t> (</a:t>
            </a:r>
            <a:r>
              <a:rPr lang="ru-RU" sz="2400" i="1" dirty="0">
                <a:solidFill>
                  <a:srgbClr val="92D050"/>
                </a:solidFill>
                <a:latin typeface="Arial" panose="020B0604020202020204" pitchFamily="34" charset="0"/>
                <a:cs typeface="Arial" panose="020B0604020202020204" pitchFamily="34" charset="0"/>
              </a:rPr>
              <a:t>Кодекс, Международный стандарт по тестированию и расследованиям,</a:t>
            </a:r>
            <a:r>
              <a:rPr lang="ru-RU" sz="2400" dirty="0">
                <a:solidFill>
                  <a:srgbClr val="92D050"/>
                </a:solidFill>
                <a:latin typeface="Arial" panose="020B0604020202020204" pitchFamily="34" charset="0"/>
                <a:cs typeface="Arial" panose="020B0604020202020204" pitchFamily="34" charset="0"/>
              </a:rPr>
              <a:t> </a:t>
            </a:r>
            <a:r>
              <a:rPr lang="ru-RU" sz="2400" i="1" dirty="0">
                <a:solidFill>
                  <a:srgbClr val="92D050"/>
                </a:solidFill>
                <a:latin typeface="Arial" panose="020B0604020202020204" pitchFamily="34" charset="0"/>
                <a:cs typeface="Arial" panose="020B0604020202020204" pitchFamily="34" charset="0"/>
              </a:rPr>
              <a:t>Международный стандарт по соответствию Кодексу Подписавшихся сторон</a:t>
            </a:r>
            <a:r>
              <a:rPr lang="ru-RU" sz="2400" dirty="0">
                <a:latin typeface="Arial" panose="020B0604020202020204" pitchFamily="34" charset="0"/>
                <a:cs typeface="Arial" panose="020B0604020202020204" pitchFamily="34" charset="0"/>
              </a:rPr>
              <a:t>).</a:t>
            </a:r>
          </a:p>
          <a:p>
            <a:pPr algn="just"/>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3200" b="1" dirty="0">
                <a:latin typeface="Arial" panose="020B0604020202020204" pitchFamily="34" charset="0"/>
                <a:cs typeface="Arial" panose="020B0604020202020204" pitchFamily="34" charset="0"/>
              </a:rPr>
              <a:t>3. Право на медицинскую помощь и защиту здоровья</a:t>
            </a:r>
            <a:endParaRPr lang="x-none" sz="2400" b="1" dirty="0">
              <a:latin typeface="Arial" panose="020B0604020202020204" pitchFamily="34" charset="0"/>
              <a:cs typeface="Arial" panose="020B0604020202020204" pitchFamily="34" charset="0"/>
            </a:endParaRPr>
          </a:p>
          <a:p>
            <a:pPr algn="just"/>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имеют право быть свободными от любого давления, связанного с допингом, которое ставит под угрозу их здоровье,  физическое или эмоциональное. </a:t>
            </a:r>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имеют право на получение </a:t>
            </a:r>
            <a:r>
              <a:rPr lang="ru-RU" sz="2400" i="1" dirty="0">
                <a:latin typeface="Arial" panose="020B0604020202020204" pitchFamily="34" charset="0"/>
                <a:cs typeface="Arial" panose="020B0604020202020204" pitchFamily="34" charset="0"/>
              </a:rPr>
              <a:t>Разрешения на терапевтическое использование</a:t>
            </a:r>
            <a:r>
              <a:rPr lang="ru-RU" sz="2400" dirty="0">
                <a:latin typeface="Arial" panose="020B0604020202020204" pitchFamily="34" charset="0"/>
                <a:cs typeface="Arial" panose="020B0604020202020204" pitchFamily="34" charset="0"/>
              </a:rPr>
              <a:t> (позволяющее </a:t>
            </a:r>
            <a:r>
              <a:rPr lang="ru-RU" sz="2400" i="1" dirty="0">
                <a:latin typeface="Arial" panose="020B0604020202020204" pitchFamily="34" charset="0"/>
                <a:cs typeface="Arial" panose="020B0604020202020204" pitchFamily="34" charset="0"/>
              </a:rPr>
              <a:t>Спортсменам</a:t>
            </a:r>
            <a:r>
              <a:rPr lang="ru-RU" sz="2400" dirty="0">
                <a:latin typeface="Arial" panose="020B0604020202020204" pitchFamily="34" charset="0"/>
                <a:cs typeface="Arial" panose="020B0604020202020204" pitchFamily="34" charset="0"/>
              </a:rPr>
              <a:t> по медицинским показаниям использовать </a:t>
            </a:r>
            <a:r>
              <a:rPr lang="ru-RU" sz="2400" i="1" dirty="0">
                <a:latin typeface="Arial" panose="020B0604020202020204" pitchFamily="34" charset="0"/>
                <a:cs typeface="Arial" panose="020B0604020202020204" pitchFamily="34" charset="0"/>
              </a:rPr>
              <a:t>Запрещенную субстанцию </a:t>
            </a:r>
            <a:r>
              <a:rPr lang="ru-RU" sz="2400" dirty="0">
                <a:latin typeface="Arial" panose="020B0604020202020204" pitchFamily="34" charset="0"/>
                <a:cs typeface="Arial" panose="020B0604020202020204" pitchFamily="34" charset="0"/>
              </a:rPr>
              <a:t>или </a:t>
            </a:r>
            <a:r>
              <a:rPr lang="ru-RU" sz="2400" i="1" dirty="0">
                <a:latin typeface="Arial" panose="020B0604020202020204" pitchFamily="34" charset="0"/>
                <a:cs typeface="Arial" panose="020B0604020202020204" pitchFamily="34" charset="0"/>
              </a:rPr>
              <a:t>Запрещенный метод</a:t>
            </a:r>
            <a:r>
              <a:rPr lang="ru-RU" sz="2400" dirty="0">
                <a:latin typeface="Arial" panose="020B0604020202020204" pitchFamily="34" charset="0"/>
                <a:cs typeface="Arial" panose="020B0604020202020204" pitchFamily="34" charset="0"/>
              </a:rPr>
              <a:t>) в соответствии с </a:t>
            </a:r>
            <a:r>
              <a:rPr lang="ru-RU" sz="2400" i="1" dirty="0">
                <a:latin typeface="Arial" panose="020B0604020202020204" pitchFamily="34" charset="0"/>
                <a:cs typeface="Arial" panose="020B0604020202020204" pitchFamily="34" charset="0"/>
              </a:rPr>
              <a:t>Кодексом</a:t>
            </a:r>
            <a:r>
              <a:rPr lang="ru-RU" sz="2400" dirty="0">
                <a:latin typeface="Arial" panose="020B0604020202020204" pitchFamily="34" charset="0"/>
                <a:cs typeface="Arial" panose="020B0604020202020204" pitchFamily="34" charset="0"/>
              </a:rPr>
              <a:t> и </a:t>
            </a:r>
            <a:r>
              <a:rPr lang="ru-RU" sz="2400" i="1" dirty="0">
                <a:latin typeface="Arial" panose="020B0604020202020204" pitchFamily="34" charset="0"/>
                <a:cs typeface="Arial" panose="020B0604020202020204" pitchFamily="34" charset="0"/>
              </a:rPr>
              <a:t>Международным стандартом по терапевтическому использованию</a:t>
            </a:r>
            <a:r>
              <a:rPr lang="ru-RU" sz="2400" dirty="0">
                <a:latin typeface="Arial" panose="020B0604020202020204" pitchFamily="34" charset="0"/>
                <a:cs typeface="Arial" panose="020B0604020202020204" pitchFamily="34" charset="0"/>
              </a:rPr>
              <a:t> (</a:t>
            </a:r>
            <a:r>
              <a:rPr lang="ru-RU" sz="2400" b="1" dirty="0">
                <a:solidFill>
                  <a:srgbClr val="92D050"/>
                </a:solidFill>
                <a:latin typeface="Arial" panose="020B0604020202020204" pitchFamily="34" charset="0"/>
                <a:cs typeface="Arial" panose="020B0604020202020204" pitchFamily="34" charset="0"/>
              </a:rPr>
              <a:t>Статья 4.4 </a:t>
            </a:r>
            <a:r>
              <a:rPr lang="ru-RU" sz="2400" i="1" dirty="0">
                <a:latin typeface="Arial" panose="020B0604020202020204" pitchFamily="34" charset="0"/>
                <a:cs typeface="Arial" panose="020B0604020202020204" pitchFamily="34" charset="0"/>
              </a:rPr>
              <a:t>Кодекса</a:t>
            </a:r>
            <a:r>
              <a:rPr lang="ru-RU" sz="2400" dirty="0">
                <a:latin typeface="Arial" panose="020B0604020202020204" pitchFamily="34" charset="0"/>
                <a:cs typeface="Arial" panose="020B0604020202020204" pitchFamily="34" charset="0"/>
              </a:rPr>
              <a:t>).</a:t>
            </a:r>
            <a:endParaRPr lang="x-none" sz="2400" dirty="0">
              <a:latin typeface="Arial" panose="020B0604020202020204" pitchFamily="34" charset="0"/>
              <a:cs typeface="Arial" panose="020B0604020202020204" pitchFamily="34" charset="0"/>
            </a:endParaRPr>
          </a:p>
          <a:p>
            <a:endParaRPr lang="x-none" sz="4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228600" y="-114300"/>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5" name="TextBox 4">
            <a:extLst>
              <a:ext uri="{FF2B5EF4-FFF2-40B4-BE49-F238E27FC236}">
                <a16:creationId xmlns:a16="http://schemas.microsoft.com/office/drawing/2014/main" id="{1675D2A4-2C15-4104-B6DD-A64FE7C8B6B4}"/>
              </a:ext>
            </a:extLst>
          </p:cNvPr>
          <p:cNvSpPr txBox="1"/>
          <p:nvPr/>
        </p:nvSpPr>
        <p:spPr>
          <a:xfrm>
            <a:off x="291929" y="2369126"/>
            <a:ext cx="16687800" cy="10559044"/>
          </a:xfrm>
          <a:prstGeom prst="rect">
            <a:avLst/>
          </a:prstGeom>
          <a:noFill/>
        </p:spPr>
        <p:txBody>
          <a:bodyPr wrap="square" rtlCol="0">
            <a:spAutoFit/>
          </a:bodyPr>
          <a:lstStyle/>
          <a:p>
            <a:pPr marL="285750" indent="-285750">
              <a:buFont typeface="Arial" panose="020B0604020202020204" pitchFamily="34" charset="0"/>
              <a:buChar char="•"/>
            </a:pPr>
            <a:r>
              <a:rPr lang="ru-RU" sz="3200" b="1" dirty="0">
                <a:latin typeface="Arial" panose="020B0604020202020204" pitchFamily="34" charset="0"/>
                <a:cs typeface="Arial" panose="020B0604020202020204" pitchFamily="34" charset="0"/>
              </a:rPr>
              <a:t>   4. Право на справедливость</a:t>
            </a:r>
          </a:p>
          <a:p>
            <a:pPr algn="just">
              <a:lnSpc>
                <a:spcPct val="107000"/>
              </a:lnSpc>
              <a:spcAft>
                <a:spcPts val="800"/>
              </a:spcAft>
            </a:pPr>
            <a:r>
              <a:rPr lang="ru-RU" sz="2400" i="1" dirty="0">
                <a:latin typeface="Arial" panose="020B0604020202020204" pitchFamily="34" charset="0"/>
                <a:ea typeface="Calibri" panose="020F0502020204030204" pitchFamily="34" charset="0"/>
                <a:cs typeface="Arial" panose="020B0604020202020204" pitchFamily="34" charset="0"/>
              </a:rPr>
              <a:t>Спортсмены</a:t>
            </a:r>
            <a:r>
              <a:rPr lang="ru-RU" sz="2400" dirty="0">
                <a:latin typeface="Arial" panose="020B0604020202020204" pitchFamily="34" charset="0"/>
                <a:ea typeface="Calibri" panose="020F0502020204030204" pitchFamily="34" charset="0"/>
                <a:cs typeface="Arial" panose="020B0604020202020204" pitchFamily="34" charset="0"/>
              </a:rPr>
              <a:t> имеют право на правосудие, включая право быть заслушанным, право на справедливое судебное разбирательство в течение разумных сроков справедливой, беспристрастной и </a:t>
            </a:r>
            <a:r>
              <a:rPr lang="ru-RU" sz="2400" i="1" dirty="0">
                <a:latin typeface="Arial" panose="020B0604020202020204" pitchFamily="34" charset="0"/>
                <a:ea typeface="Calibri" panose="020F0502020204030204" pitchFamily="34" charset="0"/>
                <a:cs typeface="Arial" panose="020B0604020202020204" pitchFamily="34" charset="0"/>
              </a:rPr>
              <a:t>функционально независимой </a:t>
            </a:r>
            <a:r>
              <a:rPr lang="ru-RU" sz="2400" dirty="0">
                <a:latin typeface="Arial" panose="020B0604020202020204" pitchFamily="34" charset="0"/>
                <a:ea typeface="Calibri" panose="020F0502020204030204" pitchFamily="34" charset="0"/>
                <a:cs typeface="Arial" panose="020B0604020202020204" pitchFamily="34" charset="0"/>
              </a:rPr>
              <a:t> комиссией, со своевременным мотивированным решением, в частности, с объяснением причин решения.</a:t>
            </a:r>
          </a:p>
          <a:p>
            <a:pPr algn="just">
              <a:lnSpc>
                <a:spcPct val="107000"/>
              </a:lnSpc>
              <a:spcAft>
                <a:spcPts val="800"/>
              </a:spcAft>
            </a:pPr>
            <a:endParaRPr lang="ru-RU" sz="2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ru-RU" sz="2400" dirty="0">
                <a:latin typeface="Arial" panose="020B0604020202020204" pitchFamily="34" charset="0"/>
                <a:ea typeface="Calibri" panose="020F0502020204030204" pitchFamily="34" charset="0"/>
                <a:cs typeface="Arial" panose="020B0604020202020204" pitchFamily="34" charset="0"/>
              </a:rPr>
              <a:t>При подаче апелляции </a:t>
            </a:r>
            <a:r>
              <a:rPr lang="ru-RU" sz="2400" i="1" dirty="0">
                <a:latin typeface="Arial" panose="020B0604020202020204" pitchFamily="34" charset="0"/>
                <a:ea typeface="Calibri" panose="020F0502020204030204" pitchFamily="34" charset="0"/>
                <a:cs typeface="Arial" panose="020B0604020202020204" pitchFamily="34" charset="0"/>
              </a:rPr>
              <a:t>Спортсмен</a:t>
            </a:r>
            <a:r>
              <a:rPr lang="ru-RU" sz="2400" dirty="0">
                <a:latin typeface="Arial" panose="020B0604020202020204" pitchFamily="34" charset="0"/>
                <a:ea typeface="Calibri" panose="020F0502020204030204" pitchFamily="34" charset="0"/>
                <a:cs typeface="Arial" panose="020B0604020202020204" pitchFamily="34" charset="0"/>
              </a:rPr>
              <a:t> имеет право на справедливую, беспристрастную, функционально и институционально независимую комиссию по проведению слушания, право быть представленным адвокатом за свой счет и право на своевременное письменное обоснование решение (</a:t>
            </a:r>
            <a:r>
              <a:rPr lang="ru-RU" sz="2400" b="1" dirty="0">
                <a:solidFill>
                  <a:srgbClr val="92D050"/>
                </a:solidFill>
                <a:latin typeface="Arial" panose="020B0604020202020204" pitchFamily="34" charset="0"/>
                <a:ea typeface="Calibri" panose="020F0502020204030204" pitchFamily="34" charset="0"/>
                <a:cs typeface="Arial" panose="020B0604020202020204" pitchFamily="34" charset="0"/>
              </a:rPr>
              <a:t>Статьи 8 и 13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Кодекса</a:t>
            </a:r>
            <a:r>
              <a:rPr lang="ru-RU" sz="2400" dirty="0">
                <a:solidFill>
                  <a:srgbClr val="92D050"/>
                </a:solidFill>
                <a:latin typeface="Arial" panose="020B0604020202020204" pitchFamily="34" charset="0"/>
                <a:ea typeface="Calibri" panose="020F0502020204030204" pitchFamily="34" charset="0"/>
                <a:cs typeface="Arial" panose="020B0604020202020204" pitchFamily="34" charset="0"/>
              </a:rPr>
              <a:t>,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Международный стандарт по </a:t>
            </a:r>
            <a:r>
              <a:rPr lang="en-US" sz="2400" i="1" dirty="0">
                <a:solidFill>
                  <a:srgbClr val="92D050"/>
                </a:solidFill>
                <a:latin typeface="Arial" panose="020B0604020202020204" pitchFamily="34" charset="0"/>
                <a:ea typeface="Calibri" panose="020F0502020204030204" pitchFamily="34" charset="0"/>
                <a:cs typeface="Arial" panose="020B0604020202020204" pitchFamily="34" charset="0"/>
              </a:rPr>
              <a:t>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обработке результатов</a:t>
            </a:r>
            <a:r>
              <a:rPr lang="ru-RU" sz="240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endParaRPr lang="ru-RU" sz="2400" dirty="0">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800"/>
              </a:spcAft>
              <a:buFont typeface="Arial" panose="020B0604020202020204" pitchFamily="34" charset="0"/>
              <a:buChar char="•"/>
            </a:pPr>
            <a:r>
              <a:rPr lang="ru-RU" sz="3200" b="1" dirty="0">
                <a:latin typeface="Arial" panose="020B0604020202020204" pitchFamily="34" charset="0"/>
                <a:ea typeface="Calibri" panose="020F0502020204030204" pitchFamily="34" charset="0"/>
                <a:cs typeface="Arial" panose="020B0604020202020204" pitchFamily="34" charset="0"/>
              </a:rPr>
              <a:t>   5. Право на ответственность</a:t>
            </a:r>
          </a:p>
          <a:p>
            <a:pPr algn="just">
              <a:spcAft>
                <a:spcPts val="800"/>
              </a:spcAft>
            </a:pPr>
            <a:r>
              <a:rPr lang="ru-RU" sz="2400" i="1" dirty="0">
                <a:latin typeface="Arial" panose="020B0604020202020204" pitchFamily="34" charset="0"/>
                <a:ea typeface="Calibri" panose="020F0502020204030204" pitchFamily="34" charset="0"/>
                <a:cs typeface="Arial" panose="020B0604020202020204" pitchFamily="34" charset="0"/>
              </a:rPr>
              <a:t>Спортсмены </a:t>
            </a:r>
            <a:r>
              <a:rPr lang="ru-RU" sz="2400" dirty="0">
                <a:latin typeface="Arial" panose="020B0604020202020204" pitchFamily="34" charset="0"/>
                <a:ea typeface="Calibri" panose="020F0502020204030204" pitchFamily="34" charset="0"/>
                <a:cs typeface="Arial" panose="020B0604020202020204" pitchFamily="34" charset="0"/>
              </a:rPr>
              <a:t>имеют право на то, чтобы любая </a:t>
            </a:r>
            <a:r>
              <a:rPr lang="ru-RU" sz="2400" i="1" dirty="0">
                <a:latin typeface="Arial" panose="020B0604020202020204" pitchFamily="34" charset="0"/>
                <a:ea typeface="Calibri" panose="020F0502020204030204" pitchFamily="34" charset="0"/>
                <a:cs typeface="Arial" panose="020B0604020202020204" pitchFamily="34" charset="0"/>
              </a:rPr>
              <a:t>Антидопинговая организация</a:t>
            </a:r>
            <a:r>
              <a:rPr lang="ru-RU" sz="2400" dirty="0">
                <a:latin typeface="Arial" panose="020B0604020202020204" pitchFamily="34" charset="0"/>
                <a:ea typeface="Calibri" panose="020F0502020204030204" pitchFamily="34" charset="0"/>
                <a:cs typeface="Arial" panose="020B0604020202020204" pitchFamily="34" charset="0"/>
              </a:rPr>
              <a:t>, обладающая юрисдикцией над ними, несла ответственность за свои действия или бездействие через применимые системы соответствия, а </a:t>
            </a:r>
            <a:r>
              <a:rPr lang="ru-RU" sz="2400" i="1" dirty="0">
                <a:latin typeface="Arial" panose="020B0604020202020204" pitchFamily="34" charset="0"/>
                <a:ea typeface="Calibri" panose="020F0502020204030204" pitchFamily="34" charset="0"/>
                <a:cs typeface="Arial" panose="020B0604020202020204" pitchFamily="34" charset="0"/>
              </a:rPr>
              <a:t>Спортсмены</a:t>
            </a:r>
            <a:r>
              <a:rPr lang="ru-RU" sz="2400" dirty="0">
                <a:latin typeface="Arial" panose="020B0604020202020204" pitchFamily="34" charset="0"/>
                <a:ea typeface="Calibri" panose="020F0502020204030204" pitchFamily="34" charset="0"/>
                <a:cs typeface="Arial" panose="020B0604020202020204" pitchFamily="34" charset="0"/>
              </a:rPr>
              <a:t> должны иметь возможность сообщать о любых проблемах соответствия, которые существуют по их мнению, соответствующему персоналу или </a:t>
            </a:r>
            <a:r>
              <a:rPr lang="ru-RU" sz="2400" i="1" dirty="0">
                <a:latin typeface="Arial" panose="020B0604020202020204" pitchFamily="34" charset="0"/>
                <a:ea typeface="Calibri" panose="020F0502020204030204" pitchFamily="34" charset="0"/>
                <a:cs typeface="Arial" panose="020B0604020202020204" pitchFamily="34" charset="0"/>
              </a:rPr>
              <a:t>Антидопинговой организации</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Кодекс, Международный стандарт по соответствию Кодексу Подписавшихся сторон</a:t>
            </a:r>
            <a:r>
              <a:rPr lang="ru-RU" sz="2400" dirty="0">
                <a:latin typeface="Arial" panose="020B0604020202020204" pitchFamily="34" charset="0"/>
                <a:ea typeface="Calibri" panose="020F0502020204030204" pitchFamily="34" charset="0"/>
                <a:cs typeface="Arial" panose="020B0604020202020204" pitchFamily="34" charset="0"/>
              </a:rPr>
              <a:t>).</a:t>
            </a:r>
          </a:p>
          <a:p>
            <a:pPr algn="just">
              <a:spcAft>
                <a:spcPts val="800"/>
              </a:spcAft>
            </a:pPr>
            <a:endParaRPr lang="ru-RU" sz="24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ru-RU" sz="22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ru-RU" sz="32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x-none" sz="2400" b="1"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x-none" sz="3200" b="1" dirty="0">
              <a:latin typeface="Arial" panose="020B0604020202020204" pitchFamily="34" charset="0"/>
              <a:ea typeface="Calibri" panose="020F050202020403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r>
              <a:rPr lang="ru-RU" dirty="0"/>
              <a:t> </a:t>
            </a:r>
            <a:endParaRPr lang="x-none" dirty="0"/>
          </a:p>
        </p:txBody>
      </p:sp>
    </p:spTree>
    <p:extLst>
      <p:ext uri="{BB962C8B-B14F-4D97-AF65-F5344CB8AC3E}">
        <p14:creationId xmlns:p14="http://schemas.microsoft.com/office/powerpoint/2010/main" val="154147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5" name="TextBox 4">
            <a:extLst>
              <a:ext uri="{FF2B5EF4-FFF2-40B4-BE49-F238E27FC236}">
                <a16:creationId xmlns:a16="http://schemas.microsoft.com/office/drawing/2014/main" id="{A4A24CB9-C790-4D4F-B36A-E21D3F15D52C}"/>
              </a:ext>
            </a:extLst>
          </p:cNvPr>
          <p:cNvSpPr txBox="1"/>
          <p:nvPr/>
        </p:nvSpPr>
        <p:spPr>
          <a:xfrm>
            <a:off x="368128" y="2438698"/>
            <a:ext cx="165354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4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42891B4-FE25-4672-93F9-C9073575F9DC}"/>
              </a:ext>
            </a:extLst>
          </p:cNvPr>
          <p:cNvSpPr txBox="1"/>
          <p:nvPr/>
        </p:nvSpPr>
        <p:spPr>
          <a:xfrm>
            <a:off x="2514600" y="3695700"/>
            <a:ext cx="184731" cy="369332"/>
          </a:xfrm>
          <a:prstGeom prst="rect">
            <a:avLst/>
          </a:prstGeom>
          <a:noFill/>
        </p:spPr>
        <p:txBody>
          <a:bodyPr wrap="none" rtlCol="0">
            <a:spAutoFit/>
          </a:bodyPr>
          <a:lstStyle/>
          <a:p>
            <a:endParaRPr lang="x-none" dirty="0"/>
          </a:p>
        </p:txBody>
      </p:sp>
      <p:sp>
        <p:nvSpPr>
          <p:cNvPr id="7" name="Прямоугольник 6">
            <a:extLst>
              <a:ext uri="{FF2B5EF4-FFF2-40B4-BE49-F238E27FC236}">
                <a16:creationId xmlns:a16="http://schemas.microsoft.com/office/drawing/2014/main" id="{3D68B853-FE8A-434A-91B0-905246CBDFB5}"/>
              </a:ext>
            </a:extLst>
          </p:cNvPr>
          <p:cNvSpPr/>
          <p:nvPr/>
        </p:nvSpPr>
        <p:spPr>
          <a:xfrm>
            <a:off x="330285" y="2171700"/>
            <a:ext cx="16751129" cy="11551496"/>
          </a:xfrm>
          <a:prstGeom prst="rect">
            <a:avLst/>
          </a:prstGeom>
        </p:spPr>
        <p:txBody>
          <a:bodyPr wrap="square">
            <a:spAutoFit/>
          </a:bodyPr>
          <a:lstStyle/>
          <a:p>
            <a:pPr marL="342900" lvl="0" indent="-342900" algn="just">
              <a:lnSpc>
                <a:spcPct val="107000"/>
              </a:lnSpc>
              <a:spcAft>
                <a:spcPts val="800"/>
              </a:spcAft>
              <a:buFont typeface="Arial" panose="020B0604020202020204" pitchFamily="34" charset="0"/>
              <a:buChar char="•"/>
            </a:pPr>
            <a:r>
              <a:rPr lang="ru-RU" sz="3200" b="1" dirty="0">
                <a:solidFill>
                  <a:prstClr val="black"/>
                </a:solidFill>
                <a:latin typeface="Arial" panose="020B0604020202020204" pitchFamily="34" charset="0"/>
                <a:ea typeface="Calibri" panose="020F0502020204030204" pitchFamily="34" charset="0"/>
                <a:cs typeface="Arial" panose="020B0604020202020204" pitchFamily="34" charset="0"/>
              </a:rPr>
              <a:t> 6.  Права Осведомителя</a:t>
            </a:r>
          </a:p>
          <a:p>
            <a:pPr lvl="0" algn="just">
              <a:lnSpc>
                <a:spcPct val="107000"/>
              </a:lnSpc>
              <a:spcAft>
                <a:spcPts val="800"/>
              </a:spcAft>
            </a:pPr>
            <a:r>
              <a:rPr lang="ru-RU" sz="2400" i="1" dirty="0">
                <a:solidFill>
                  <a:prstClr val="black"/>
                </a:solidFill>
                <a:latin typeface="Arial" panose="020B0604020202020204" pitchFamily="34" charset="0"/>
                <a:ea typeface="Calibri" panose="020F0502020204030204" pitchFamily="34" charset="0"/>
                <a:cs typeface="Arial" panose="020B0604020202020204" pitchFamily="34" charset="0"/>
              </a:rPr>
              <a:t>Спортсмены</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 имеют право на доступ к анонимному или конфиденциальному механизму, чтобы сообщать о любом возможном нарушении антидопинговых правил со стороны </a:t>
            </a:r>
            <a:r>
              <a:rPr lang="ru-RU" sz="2400" i="1" dirty="0">
                <a:solidFill>
                  <a:prstClr val="black"/>
                </a:solidFill>
                <a:latin typeface="Arial" panose="020B0604020202020204" pitchFamily="34" charset="0"/>
                <a:ea typeface="Calibri" panose="020F0502020204030204" pitchFamily="34" charset="0"/>
                <a:cs typeface="Arial" panose="020B0604020202020204" pitchFamily="34" charset="0"/>
              </a:rPr>
              <a:t>Спортсменов</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ru-RU" sz="2400" i="1" dirty="0">
                <a:solidFill>
                  <a:prstClr val="black"/>
                </a:solidFill>
                <a:latin typeface="Arial" panose="020B0604020202020204" pitchFamily="34" charset="0"/>
                <a:ea typeface="Calibri" panose="020F0502020204030204" pitchFamily="34" charset="0"/>
                <a:cs typeface="Arial" panose="020B0604020202020204" pitchFamily="34" charset="0"/>
              </a:rPr>
              <a:t>Персонала спортсмена</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 и иных </a:t>
            </a:r>
            <a:r>
              <a:rPr lang="ru-RU" sz="2400" i="1" dirty="0">
                <a:solidFill>
                  <a:prstClr val="black"/>
                </a:solidFill>
                <a:latin typeface="Arial" panose="020B0604020202020204" pitchFamily="34" charset="0"/>
                <a:ea typeface="Calibri" panose="020F0502020204030204" pitchFamily="34" charset="0"/>
                <a:cs typeface="Arial" panose="020B0604020202020204" pitchFamily="34" charset="0"/>
              </a:rPr>
              <a:t>Лиц</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 или о любом несоответствии </a:t>
            </a:r>
            <a:r>
              <a:rPr lang="ru-RU" sz="2400" i="1" dirty="0">
                <a:solidFill>
                  <a:prstClr val="black"/>
                </a:solidFill>
                <a:latin typeface="Arial" panose="020B0604020202020204" pitchFamily="34" charset="0"/>
                <a:ea typeface="Calibri" panose="020F0502020204030204" pitchFamily="34" charset="0"/>
                <a:cs typeface="Arial" panose="020B0604020202020204" pitchFamily="34" charset="0"/>
              </a:rPr>
              <a:t>Антидопинговых организаций</a:t>
            </a:r>
            <a:r>
              <a:rPr lang="ru-RU"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07000"/>
              </a:lnSpc>
              <a:spcAft>
                <a:spcPts val="800"/>
              </a:spcAft>
            </a:pPr>
            <a:r>
              <a:rPr lang="ru-RU" sz="2400" i="1" dirty="0">
                <a:latin typeface="Arial" panose="020B0604020202020204" pitchFamily="34" charset="0"/>
                <a:ea typeface="Calibri" panose="020F0502020204030204" pitchFamily="34" charset="0"/>
                <a:cs typeface="Arial" panose="020B0604020202020204" pitchFamily="34" charset="0"/>
              </a:rPr>
              <a:t>Спортсмены </a:t>
            </a:r>
            <a:r>
              <a:rPr lang="ru-RU" sz="2400" dirty="0">
                <a:latin typeface="Arial" panose="020B0604020202020204" pitchFamily="34" charset="0"/>
                <a:ea typeface="Calibri" panose="020F0502020204030204" pitchFamily="34" charset="0"/>
                <a:cs typeface="Arial" panose="020B0604020202020204" pitchFamily="34" charset="0"/>
              </a:rPr>
              <a:t>имеют право сообщать о возможных нарушениях антидопинговых правил или несоответствии с помощью механизма информирования и </a:t>
            </a:r>
            <a:r>
              <a:rPr lang="ru-RU" sz="2400" b="1" dirty="0">
                <a:latin typeface="Arial" panose="020B0604020202020204" pitchFamily="34" charset="0"/>
                <a:ea typeface="Calibri" panose="020F0502020204030204" pitchFamily="34" charset="0"/>
                <a:cs typeface="Arial" panose="020B0604020202020204" pitchFamily="34" charset="0"/>
              </a:rPr>
              <a:t>не должны подвергаться угрозам</a:t>
            </a:r>
            <a:r>
              <a:rPr lang="ru-RU" sz="2400" dirty="0">
                <a:latin typeface="Arial" panose="020B0604020202020204" pitchFamily="34" charset="0"/>
                <a:ea typeface="Calibri" panose="020F0502020204030204" pitchFamily="34" charset="0"/>
                <a:cs typeface="Arial" panose="020B0604020202020204" pitchFamily="34" charset="0"/>
              </a:rPr>
              <a:t> или </a:t>
            </a:r>
            <a:r>
              <a:rPr lang="ru-RU" sz="2400" b="1" dirty="0">
                <a:latin typeface="Arial" panose="020B0604020202020204" pitchFamily="34" charset="0"/>
                <a:ea typeface="Calibri" panose="020F0502020204030204" pitchFamily="34" charset="0"/>
                <a:cs typeface="Arial" panose="020B0604020202020204" pitchFamily="34" charset="0"/>
              </a:rPr>
              <a:t>запугиванию</a:t>
            </a:r>
            <a:r>
              <a:rPr lang="ru-RU" sz="2400" dirty="0">
                <a:latin typeface="Arial" panose="020B0604020202020204" pitchFamily="34" charset="0"/>
                <a:ea typeface="Calibri" panose="020F0502020204030204" pitchFamily="34" charset="0"/>
                <a:cs typeface="Arial" panose="020B0604020202020204" pitchFamily="34" charset="0"/>
              </a:rPr>
              <a:t>, призванным отговорить их от предоставления добросовестной информации, а также не подвергаться </a:t>
            </a:r>
            <a:r>
              <a:rPr lang="ru-RU" sz="2400" b="1" dirty="0">
                <a:latin typeface="Arial" panose="020B0604020202020204" pitchFamily="34" charset="0"/>
                <a:ea typeface="Calibri" panose="020F0502020204030204" pitchFamily="34" charset="0"/>
                <a:cs typeface="Arial" panose="020B0604020202020204" pitchFamily="34" charset="0"/>
              </a:rPr>
              <a:t>преследованиям</a:t>
            </a:r>
            <a:r>
              <a:rPr lang="ru-RU" sz="2400" dirty="0">
                <a:latin typeface="Arial" panose="020B0604020202020204" pitchFamily="34" charset="0"/>
                <a:ea typeface="Calibri" panose="020F0502020204030204" pitchFamily="34" charset="0"/>
                <a:cs typeface="Arial" panose="020B0604020202020204" pitchFamily="34" charset="0"/>
              </a:rPr>
              <a:t> за   добросовестное предоставление таких доказательств или информации (</a:t>
            </a:r>
            <a:r>
              <a:rPr lang="ru-RU" sz="2400" dirty="0">
                <a:solidFill>
                  <a:srgbClr val="92D050"/>
                </a:solidFill>
                <a:latin typeface="Arial" panose="020B0604020202020204" pitchFamily="34" charset="0"/>
                <a:ea typeface="Calibri" panose="020F0502020204030204" pitchFamily="34" charset="0"/>
                <a:cs typeface="Arial" panose="020B0604020202020204" pitchFamily="34" charset="0"/>
              </a:rPr>
              <a:t>Статья 2.11 </a:t>
            </a:r>
            <a:r>
              <a:rPr lang="ru-RU" sz="2400" i="1" dirty="0">
                <a:latin typeface="Arial" panose="020B0604020202020204" pitchFamily="34" charset="0"/>
                <a:ea typeface="Calibri" panose="020F0502020204030204" pitchFamily="34" charset="0"/>
                <a:cs typeface="Arial" panose="020B0604020202020204" pitchFamily="34" charset="0"/>
              </a:rPr>
              <a:t>Кодекса</a:t>
            </a:r>
            <a:r>
              <a:rPr lang="ru-RU" sz="2400" dirty="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spcAft>
                <a:spcPts val="800"/>
              </a:spcAft>
              <a:buFont typeface="Arial" panose="020B0604020202020204" pitchFamily="34" charset="0"/>
              <a:buChar char="•"/>
            </a:pPr>
            <a:r>
              <a:rPr lang="ru-RU" sz="3200" b="1" dirty="0">
                <a:latin typeface="Arial" panose="020B0604020202020204" pitchFamily="34" charset="0"/>
                <a:ea typeface="Calibri" panose="020F0502020204030204" pitchFamily="34" charset="0"/>
                <a:cs typeface="Arial" panose="020B0604020202020204" pitchFamily="34" charset="0"/>
              </a:rPr>
              <a:t>7. Право на Образование</a:t>
            </a:r>
          </a:p>
          <a:p>
            <a:pPr lvl="0" algn="just">
              <a:lnSpc>
                <a:spcPct val="107000"/>
              </a:lnSpc>
              <a:spcAft>
                <a:spcPts val="800"/>
              </a:spcAft>
            </a:pPr>
            <a:r>
              <a:rPr lang="ru-RU" sz="2400" i="1" dirty="0">
                <a:latin typeface="Arial" panose="020B0604020202020204" pitchFamily="34" charset="0"/>
                <a:ea typeface="Calibri" panose="020F0502020204030204" pitchFamily="34" charset="0"/>
                <a:cs typeface="Arial" panose="020B0604020202020204" pitchFamily="34" charset="0"/>
              </a:rPr>
              <a:t>Спортсмены</a:t>
            </a:r>
            <a:r>
              <a:rPr lang="ru-RU" sz="2400" dirty="0">
                <a:latin typeface="Arial" panose="020B0604020202020204" pitchFamily="34" charset="0"/>
                <a:ea typeface="Calibri" panose="020F0502020204030204" pitchFamily="34" charset="0"/>
                <a:cs typeface="Arial" panose="020B0604020202020204" pitchFamily="34" charset="0"/>
              </a:rPr>
              <a:t> имеют право на получение антидопингового </a:t>
            </a:r>
            <a:r>
              <a:rPr lang="ru-RU" sz="2400" i="1" dirty="0">
                <a:latin typeface="Arial" panose="020B0604020202020204" pitchFamily="34" charset="0"/>
                <a:ea typeface="Calibri" panose="020F0502020204030204" pitchFamily="34" charset="0"/>
                <a:cs typeface="Arial" panose="020B0604020202020204" pitchFamily="34" charset="0"/>
              </a:rPr>
              <a:t>Образования</a:t>
            </a:r>
            <a:r>
              <a:rPr lang="ru-RU" sz="2400" dirty="0">
                <a:latin typeface="Arial" panose="020B0604020202020204" pitchFamily="34" charset="0"/>
                <a:ea typeface="Calibri" panose="020F0502020204030204" pitchFamily="34" charset="0"/>
                <a:cs typeface="Arial" panose="020B0604020202020204" pitchFamily="34" charset="0"/>
              </a:rPr>
              <a:t> и информации от </a:t>
            </a:r>
            <a:r>
              <a:rPr lang="ru-RU" sz="2400" i="1" dirty="0">
                <a:latin typeface="Arial" panose="020B0604020202020204" pitchFamily="34" charset="0"/>
                <a:ea typeface="Calibri" panose="020F0502020204030204" pitchFamily="34" charset="0"/>
                <a:cs typeface="Arial" panose="020B0604020202020204" pitchFamily="34" charset="0"/>
              </a:rPr>
              <a:t>Антидопинговых организаций</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dirty="0">
                <a:solidFill>
                  <a:srgbClr val="92D050"/>
                </a:solidFill>
                <a:latin typeface="Arial" panose="020B0604020202020204" pitchFamily="34" charset="0"/>
                <a:ea typeface="Calibri" panose="020F0502020204030204" pitchFamily="34" charset="0"/>
                <a:cs typeface="Arial" panose="020B0604020202020204" pitchFamily="34" charset="0"/>
              </a:rPr>
              <a:t>Статья 18 </a:t>
            </a:r>
            <a:r>
              <a:rPr lang="ru-RU" sz="2400" i="1" dirty="0">
                <a:latin typeface="Arial" panose="020B0604020202020204" pitchFamily="34" charset="0"/>
                <a:ea typeface="Calibri" panose="020F0502020204030204" pitchFamily="34" charset="0"/>
                <a:cs typeface="Arial" panose="020B0604020202020204" pitchFamily="34" charset="0"/>
              </a:rPr>
              <a:t>Кодекса</a:t>
            </a:r>
            <a:r>
              <a:rPr lang="ru-RU" sz="2400" dirty="0">
                <a:latin typeface="Arial" panose="020B0604020202020204" pitchFamily="34" charset="0"/>
                <a:ea typeface="Calibri" panose="020F0502020204030204" pitchFamily="34" charset="0"/>
                <a:cs typeface="Arial" panose="020B0604020202020204" pitchFamily="34" charset="0"/>
              </a:rPr>
              <a:t>,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Международный стандарт по образованию</a:t>
            </a:r>
            <a:r>
              <a:rPr lang="ru-RU" sz="2400"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Arial" panose="020B0604020202020204" pitchFamily="34" charset="0"/>
              <a:buChar char="•"/>
            </a:pPr>
            <a:r>
              <a:rPr lang="en-US" sz="3200" b="1" dirty="0">
                <a:latin typeface="Arial" panose="020B0604020202020204" pitchFamily="34" charset="0"/>
                <a:ea typeface="Calibri" panose="020F0502020204030204" pitchFamily="34" charset="0"/>
                <a:cs typeface="Arial" panose="020B0604020202020204" pitchFamily="34" charset="0"/>
              </a:rPr>
              <a:t>8. </a:t>
            </a:r>
            <a:r>
              <a:rPr lang="ru-RU" sz="3200" b="1" dirty="0">
                <a:latin typeface="Arial" panose="020B0604020202020204" pitchFamily="34" charset="0"/>
                <a:ea typeface="Calibri" panose="020F0502020204030204" pitchFamily="34" charset="0"/>
                <a:cs typeface="Arial" panose="020B0604020202020204" pitchFamily="34" charset="0"/>
              </a:rPr>
              <a:t>Право на защиту персональных данных</a:t>
            </a:r>
          </a:p>
          <a:p>
            <a:pPr algn="just">
              <a:lnSpc>
                <a:spcPct val="107000"/>
              </a:lnSpc>
              <a:spcAft>
                <a:spcPts val="800"/>
              </a:spcAft>
            </a:pPr>
            <a:r>
              <a:rPr lang="ru-RU" sz="2400" i="1" dirty="0">
                <a:latin typeface="Arial" panose="020B0604020202020204" pitchFamily="34" charset="0"/>
                <a:ea typeface="Calibri" panose="020F0502020204030204" pitchFamily="34" charset="0"/>
                <a:cs typeface="Arial" panose="020B0604020202020204" pitchFamily="34" charset="0"/>
              </a:rPr>
              <a:t>Спортсмены</a:t>
            </a:r>
            <a:r>
              <a:rPr lang="ru-RU" sz="2400" dirty="0">
                <a:latin typeface="Arial" panose="020B0604020202020204" pitchFamily="34" charset="0"/>
                <a:ea typeface="Calibri" panose="020F0502020204030204" pitchFamily="34" charset="0"/>
                <a:cs typeface="Arial" panose="020B0604020202020204" pitchFamily="34" charset="0"/>
              </a:rPr>
              <a:t> имеют право на справедливую, законную и безопасную обработку их личной информации </a:t>
            </a:r>
            <a:r>
              <a:rPr lang="ru-RU" sz="2400" i="1" dirty="0">
                <a:latin typeface="Arial" panose="020B0604020202020204" pitchFamily="34" charset="0"/>
                <a:ea typeface="Calibri" panose="020F0502020204030204" pitchFamily="34" charset="0"/>
                <a:cs typeface="Arial" panose="020B0604020202020204" pitchFamily="34" charset="0"/>
              </a:rPr>
              <a:t>Антидопинговыми организациями</a:t>
            </a:r>
            <a:r>
              <a:rPr lang="ru-RU" sz="2400" dirty="0">
                <a:latin typeface="Arial" panose="020B0604020202020204" pitchFamily="34" charset="0"/>
                <a:ea typeface="Calibri" panose="020F0502020204030204" pitchFamily="34" charset="0"/>
                <a:cs typeface="Arial" panose="020B0604020202020204" pitchFamily="34" charset="0"/>
              </a:rPr>
              <a:t>, которые собирают, используют и передают ее, включая право на получение информации об ее обработке, доступ к ее копии и запросе на ее удаление, когда она больше не используется в антидопинговых целях (Статьи 5.5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Кодекса</a:t>
            </a:r>
            <a:r>
              <a:rPr lang="ru-RU" sz="2400" dirty="0">
                <a:latin typeface="Arial" panose="020B0604020202020204" pitchFamily="34" charset="0"/>
                <a:ea typeface="Calibri" panose="020F0502020204030204" pitchFamily="34" charset="0"/>
                <a:cs typeface="Arial" panose="020B0604020202020204" pitchFamily="34" charset="0"/>
              </a:rPr>
              <a:t> и 14.6 и </a:t>
            </a:r>
            <a:r>
              <a:rPr lang="ru-RU" sz="2400" i="1" dirty="0">
                <a:solidFill>
                  <a:srgbClr val="92D050"/>
                </a:solidFill>
                <a:latin typeface="Arial" panose="020B0604020202020204" pitchFamily="34" charset="0"/>
                <a:ea typeface="Calibri" panose="020F0502020204030204" pitchFamily="34" charset="0"/>
                <a:cs typeface="Arial" panose="020B0604020202020204" pitchFamily="34" charset="0"/>
              </a:rPr>
              <a:t>Международного стандарта по защите неприкосновенности частной жизни и персональных данных</a:t>
            </a:r>
            <a:r>
              <a:rPr lang="ru-RU" sz="2400" dirty="0">
                <a:latin typeface="Arial" panose="020B0604020202020204" pitchFamily="34" charset="0"/>
                <a:ea typeface="Calibri" panose="020F0502020204030204" pitchFamily="34" charset="0"/>
                <a:cs typeface="Arial" panose="020B0604020202020204" pitchFamily="34" charset="0"/>
              </a:rPr>
              <a:t>).</a:t>
            </a:r>
            <a:endParaRPr lang="x-none" sz="24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ru-RU" sz="32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ru-RU" sz="24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ru-RU" sz="24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ru-RU" sz="3200" b="1"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x-none" sz="24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ru-RU"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800"/>
              </a:spcAft>
            </a:pPr>
            <a:endParaRPr lang="x-none" sz="2400" dirty="0"/>
          </a:p>
        </p:txBody>
      </p:sp>
    </p:spTree>
    <p:extLst>
      <p:ext uri="{BB962C8B-B14F-4D97-AF65-F5344CB8AC3E}">
        <p14:creationId xmlns:p14="http://schemas.microsoft.com/office/powerpoint/2010/main" val="115265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6" name="TextBox 5">
            <a:extLst>
              <a:ext uri="{FF2B5EF4-FFF2-40B4-BE49-F238E27FC236}">
                <a16:creationId xmlns:a16="http://schemas.microsoft.com/office/drawing/2014/main" id="{BB12860C-E191-40F1-A4E5-170451122C16}"/>
              </a:ext>
            </a:extLst>
          </p:cNvPr>
          <p:cNvSpPr txBox="1"/>
          <p:nvPr/>
        </p:nvSpPr>
        <p:spPr>
          <a:xfrm>
            <a:off x="522037" y="2488406"/>
            <a:ext cx="16227584" cy="6986528"/>
          </a:xfrm>
          <a:prstGeom prst="rect">
            <a:avLst/>
          </a:prstGeom>
          <a:noFill/>
        </p:spPr>
        <p:txBody>
          <a:bodyPr wrap="square" rtlCol="0">
            <a:spAutoFit/>
          </a:bodyPr>
          <a:lstStyle/>
          <a:p>
            <a:pPr marL="285750" indent="-285750">
              <a:buFont typeface="Arial" panose="020B0604020202020204" pitchFamily="34" charset="0"/>
              <a:buChar char="•"/>
            </a:pPr>
            <a:r>
              <a:rPr lang="ru-RU" sz="3200" b="1" dirty="0">
                <a:latin typeface="Arial" panose="020B0604020202020204" pitchFamily="34" charset="0"/>
                <a:cs typeface="Arial" panose="020B0604020202020204" pitchFamily="34" charset="0"/>
              </a:rPr>
              <a:t>9. Право на компенсацию</a:t>
            </a:r>
          </a:p>
          <a:p>
            <a:pPr algn="just"/>
            <a:r>
              <a:rPr lang="ru-RU" sz="2400" i="1" dirty="0">
                <a:latin typeface="Arial" panose="020B0604020202020204" pitchFamily="34" charset="0"/>
                <a:cs typeface="Arial" panose="020B0604020202020204" pitchFamily="34" charset="0"/>
              </a:rPr>
              <a:t>Спортсмен</a:t>
            </a:r>
            <a:r>
              <a:rPr lang="ru-RU" sz="2400" dirty="0">
                <a:latin typeface="Arial" panose="020B0604020202020204" pitchFamily="34" charset="0"/>
                <a:cs typeface="Arial" panose="020B0604020202020204" pitchFamily="34" charset="0"/>
              </a:rPr>
              <a:t> имеет право требовать возмещения ущерба от другого </a:t>
            </a:r>
            <a:r>
              <a:rPr lang="ru-RU" sz="2400" i="1" dirty="0">
                <a:latin typeface="Arial" panose="020B0604020202020204" pitchFamily="34" charset="0"/>
                <a:cs typeface="Arial" panose="020B0604020202020204" pitchFamily="34" charset="0"/>
              </a:rPr>
              <a:t>Спортсмена</a:t>
            </a:r>
            <a:r>
              <a:rPr lang="ru-RU" sz="2400" dirty="0">
                <a:latin typeface="Arial" panose="020B0604020202020204" pitchFamily="34" charset="0"/>
                <a:cs typeface="Arial" panose="020B0604020202020204" pitchFamily="34" charset="0"/>
              </a:rPr>
              <a:t> или иного </a:t>
            </a:r>
            <a:r>
              <a:rPr lang="ru-RU" sz="2400" i="1" dirty="0">
                <a:latin typeface="Arial" panose="020B0604020202020204" pitchFamily="34" charset="0"/>
                <a:cs typeface="Arial" panose="020B0604020202020204" pitchFamily="34" charset="0"/>
              </a:rPr>
              <a:t>Лица</a:t>
            </a:r>
            <a:r>
              <a:rPr lang="ru-RU" sz="2400" dirty="0">
                <a:latin typeface="Arial" panose="020B0604020202020204" pitchFamily="34" charset="0"/>
                <a:cs typeface="Arial" panose="020B0604020202020204" pitchFamily="34" charset="0"/>
              </a:rPr>
              <a:t>, чьи действия нанесли вред этому </a:t>
            </a:r>
            <a:r>
              <a:rPr lang="ru-RU" sz="2400" i="1" dirty="0">
                <a:latin typeface="Arial" panose="020B0604020202020204" pitchFamily="34" charset="0"/>
                <a:cs typeface="Arial" panose="020B0604020202020204" pitchFamily="34" charset="0"/>
              </a:rPr>
              <a:t>Спортсмену</a:t>
            </a:r>
            <a:r>
              <a:rPr lang="ru-RU" sz="2400" dirty="0">
                <a:latin typeface="Arial" panose="020B0604020202020204" pitchFamily="34" charset="0"/>
                <a:cs typeface="Arial" panose="020B0604020202020204" pitchFamily="34" charset="0"/>
              </a:rPr>
              <a:t> в результате нарушения антидопинговых правил. Взыскание ущерба осуществляется в соответствии с любыми законами или нормативными правовыми актами в их стране, которые выходят за рамки действия </a:t>
            </a:r>
            <a:r>
              <a:rPr lang="ru-RU" sz="2400" i="1" dirty="0">
                <a:latin typeface="Arial" panose="020B0604020202020204" pitchFamily="34" charset="0"/>
                <a:cs typeface="Arial" panose="020B0604020202020204" pitchFamily="34" charset="0"/>
              </a:rPr>
              <a:t>Кодекса</a:t>
            </a:r>
            <a:r>
              <a:rPr lang="ru-RU" sz="2400" dirty="0">
                <a:latin typeface="Arial" panose="020B0604020202020204" pitchFamily="34" charset="0"/>
                <a:cs typeface="Arial" panose="020B0604020202020204" pitchFamily="34" charset="0"/>
              </a:rPr>
              <a:t> (Комментарий к </a:t>
            </a:r>
            <a:r>
              <a:rPr lang="ru-RU" sz="2400" dirty="0">
                <a:solidFill>
                  <a:srgbClr val="92D050"/>
                </a:solidFill>
                <a:latin typeface="Arial" panose="020B0604020202020204" pitchFamily="34" charset="0"/>
                <a:cs typeface="Arial" panose="020B0604020202020204" pitchFamily="34" charset="0"/>
              </a:rPr>
              <a:t>Статье 10.10</a:t>
            </a:r>
            <a:r>
              <a:rPr lang="ru-RU" sz="2400" dirty="0">
                <a:latin typeface="Arial" panose="020B0604020202020204" pitchFamily="34" charset="0"/>
                <a:cs typeface="Arial" panose="020B0604020202020204" pitchFamily="34" charset="0"/>
              </a:rPr>
              <a:t>).</a:t>
            </a:r>
            <a:endParaRPr lang="ru-RU" sz="2400" b="1" dirty="0">
              <a:latin typeface="Arial" panose="020B0604020202020204" pitchFamily="34" charset="0"/>
              <a:cs typeface="Arial" panose="020B0604020202020204" pitchFamily="34" charset="0"/>
            </a:endParaRPr>
          </a:p>
          <a:p>
            <a:endParaRPr lang="ru-RU" sz="2400" b="1" dirty="0">
              <a:latin typeface="Arial" panose="020B0604020202020204" pitchFamily="34" charset="0"/>
              <a:cs typeface="Arial" panose="020B0604020202020204" pitchFamily="34" charset="0"/>
            </a:endParaRPr>
          </a:p>
          <a:p>
            <a:pPr algn="just"/>
            <a:r>
              <a:rPr lang="ru-RU" sz="2400" dirty="0">
                <a:latin typeface="Arial" panose="020B0604020202020204" pitchFamily="34" charset="0"/>
                <a:cs typeface="Arial" panose="020B0604020202020204" pitchFamily="34" charset="0"/>
              </a:rPr>
              <a:t>Любые призовые деньги, которые были получены </a:t>
            </a:r>
            <a:r>
              <a:rPr lang="ru-RU" sz="2400" i="1" dirty="0">
                <a:latin typeface="Arial" panose="020B0604020202020204" pitchFamily="34" charset="0"/>
                <a:cs typeface="Arial" panose="020B0604020202020204" pitchFamily="34" charset="0"/>
              </a:rPr>
              <a:t>Антидопинговой организацией </a:t>
            </a:r>
            <a:r>
              <a:rPr lang="ru-RU" sz="2400" dirty="0">
                <a:latin typeface="Arial" panose="020B0604020202020204" pitchFamily="34" charset="0"/>
                <a:cs typeface="Arial" panose="020B0604020202020204" pitchFamily="34" charset="0"/>
              </a:rPr>
              <a:t>от </a:t>
            </a:r>
            <a:r>
              <a:rPr lang="ru-RU" sz="2400" i="1" dirty="0">
                <a:latin typeface="Arial" panose="020B0604020202020204" pitchFamily="34" charset="0"/>
                <a:cs typeface="Arial" panose="020B0604020202020204" pitchFamily="34" charset="0"/>
              </a:rPr>
              <a:t>Спортсмена</a:t>
            </a:r>
            <a:r>
              <a:rPr lang="ru-RU" sz="2400" dirty="0">
                <a:latin typeface="Arial" panose="020B0604020202020204" pitchFamily="34" charset="0"/>
                <a:cs typeface="Arial" panose="020B0604020202020204" pitchFamily="34" charset="0"/>
              </a:rPr>
              <a:t> к которому были применены санкции, при условии принятия разумных мер </a:t>
            </a:r>
            <a:r>
              <a:rPr lang="ru-RU" sz="2400" i="1" dirty="0">
                <a:latin typeface="Arial" panose="020B0604020202020204" pitchFamily="34" charset="0"/>
                <a:cs typeface="Arial" panose="020B0604020202020204" pitchFamily="34" charset="0"/>
              </a:rPr>
              <a:t>Антидопинговой организацией, </a:t>
            </a:r>
            <a:r>
              <a:rPr lang="ru-RU" sz="2400" dirty="0">
                <a:latin typeface="Arial" panose="020B0604020202020204" pitchFamily="34" charset="0"/>
                <a:cs typeface="Arial" panose="020B0604020202020204" pitchFamily="34" charset="0"/>
              </a:rPr>
              <a:t>будут перераспределены между </a:t>
            </a:r>
            <a:r>
              <a:rPr lang="ru-RU" sz="2400" i="1" dirty="0">
                <a:latin typeface="Arial" panose="020B0604020202020204" pitchFamily="34" charset="0"/>
                <a:cs typeface="Arial" panose="020B0604020202020204" pitchFamily="34" charset="0"/>
              </a:rPr>
              <a:t>Спортсменами</a:t>
            </a:r>
            <a:r>
              <a:rPr lang="ru-RU" sz="2400" dirty="0">
                <a:latin typeface="Arial" panose="020B0604020202020204" pitchFamily="34" charset="0"/>
                <a:cs typeface="Arial" panose="020B0604020202020204" pitchFamily="34" charset="0"/>
              </a:rPr>
              <a:t>, которые имели бы на это право, если бы </a:t>
            </a:r>
            <a:r>
              <a:rPr lang="ru-RU" sz="2400" i="1" dirty="0">
                <a:solidFill>
                  <a:srgbClr val="C00000"/>
                </a:solidFill>
                <a:latin typeface="Arial" panose="020B0604020202020204" pitchFamily="34" charset="0"/>
                <a:cs typeface="Arial" panose="020B0604020202020204" pitchFamily="34" charset="0"/>
              </a:rPr>
              <a:t>Спортсмен-нарушитель</a:t>
            </a:r>
            <a:r>
              <a:rPr lang="ru-RU" sz="2400" dirty="0">
                <a:latin typeface="Arial" panose="020B0604020202020204" pitchFamily="34" charset="0"/>
                <a:cs typeface="Arial" panose="020B0604020202020204" pitchFamily="34" charset="0"/>
              </a:rPr>
              <a:t> не участвовал в соревнованиях (</a:t>
            </a:r>
            <a:r>
              <a:rPr lang="ru-RU" sz="2400" dirty="0">
                <a:solidFill>
                  <a:srgbClr val="92D050"/>
                </a:solidFill>
                <a:latin typeface="Arial" panose="020B0604020202020204" pitchFamily="34" charset="0"/>
                <a:cs typeface="Arial" panose="020B0604020202020204" pitchFamily="34" charset="0"/>
              </a:rPr>
              <a:t>Статья 10.11 </a:t>
            </a:r>
            <a:r>
              <a:rPr lang="ru-RU" sz="2400" i="1" dirty="0">
                <a:latin typeface="Arial" panose="020B0604020202020204" pitchFamily="34" charset="0"/>
                <a:cs typeface="Arial" panose="020B0604020202020204" pitchFamily="34" charset="0"/>
              </a:rPr>
              <a:t>Кодекса</a:t>
            </a:r>
            <a:r>
              <a:rPr lang="ru-RU" sz="2400" dirty="0">
                <a:latin typeface="Arial" panose="020B0604020202020204" pitchFamily="34" charset="0"/>
                <a:cs typeface="Arial" panose="020B0604020202020204" pitchFamily="34" charset="0"/>
              </a:rPr>
              <a:t>).</a:t>
            </a:r>
          </a:p>
          <a:p>
            <a:pPr algn="just"/>
            <a:endParaRPr lang="ru-RU" sz="2400" dirty="0">
              <a:latin typeface="Arial" panose="020B0604020202020204" pitchFamily="34" charset="0"/>
              <a:cs typeface="Arial" panose="020B0604020202020204" pitchFamily="34" charset="0"/>
            </a:endParaRPr>
          </a:p>
          <a:p>
            <a:pPr algn="just"/>
            <a:endParaRPr lang="ru-RU"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ru-RU" sz="3200" b="1" dirty="0">
                <a:latin typeface="Arial" panose="020B0604020202020204" pitchFamily="34" charset="0"/>
                <a:cs typeface="Arial" panose="020B0604020202020204" pitchFamily="34" charset="0"/>
              </a:rPr>
              <a:t>10. Права Защищенных лиц</a:t>
            </a:r>
          </a:p>
          <a:p>
            <a:pPr algn="just"/>
            <a:r>
              <a:rPr lang="ru-RU" sz="2400" i="1" dirty="0">
                <a:latin typeface="Arial" panose="020B0604020202020204" pitchFamily="34" charset="0"/>
                <a:cs typeface="Arial" panose="020B0604020202020204" pitchFamily="34" charset="0"/>
              </a:rPr>
              <a:t>Спортсмены</a:t>
            </a:r>
            <a:r>
              <a:rPr lang="ru-RU" sz="2400" dirty="0">
                <a:latin typeface="Arial" panose="020B0604020202020204" pitchFamily="34" charset="0"/>
                <a:cs typeface="Arial" panose="020B0604020202020204" pitchFamily="34" charset="0"/>
              </a:rPr>
              <a:t>, которые определены как </a:t>
            </a:r>
            <a:r>
              <a:rPr lang="ru-RU" sz="2400" i="1" dirty="0">
                <a:latin typeface="Arial" panose="020B0604020202020204" pitchFamily="34" charset="0"/>
                <a:cs typeface="Arial" panose="020B0604020202020204" pitchFamily="34" charset="0"/>
              </a:rPr>
              <a:t>Защищенные лица </a:t>
            </a:r>
            <a:r>
              <a:rPr lang="ru-RU" sz="2400" dirty="0">
                <a:latin typeface="Arial" panose="020B0604020202020204" pitchFamily="34" charset="0"/>
                <a:cs typeface="Arial" panose="020B0604020202020204" pitchFamily="34" charset="0"/>
              </a:rPr>
              <a:t>в соответствии с </a:t>
            </a:r>
            <a:r>
              <a:rPr lang="ru-RU" sz="2400" i="1" dirty="0">
                <a:latin typeface="Arial" panose="020B0604020202020204" pitchFamily="34" charset="0"/>
                <a:cs typeface="Arial" panose="020B0604020202020204" pitchFamily="34" charset="0"/>
              </a:rPr>
              <a:t>Кодексом</a:t>
            </a:r>
            <a:r>
              <a:rPr lang="ru-RU" sz="2400" dirty="0">
                <a:latin typeface="Arial" panose="020B0604020202020204" pitchFamily="34" charset="0"/>
                <a:cs typeface="Arial" panose="020B0604020202020204" pitchFamily="34" charset="0"/>
              </a:rPr>
              <a:t>, должны иметь дополнительные средства защиты по причине их возраста или недееспособности, в том числе при оценке их </a:t>
            </a:r>
            <a:r>
              <a:rPr lang="ru-RU" sz="2400" i="1" dirty="0">
                <a:latin typeface="Arial" panose="020B0604020202020204" pitchFamily="34" charset="0"/>
                <a:cs typeface="Arial" panose="020B0604020202020204" pitchFamily="34" charset="0"/>
              </a:rPr>
              <a:t>Вины</a:t>
            </a:r>
            <a:r>
              <a:rPr lang="ru-RU" sz="2400" dirty="0">
                <a:latin typeface="Arial" panose="020B0604020202020204" pitchFamily="34" charset="0"/>
                <a:cs typeface="Arial" panose="020B0604020202020204" pitchFamily="34" charset="0"/>
              </a:rPr>
              <a:t>. Для данных лиц, обязательное </a:t>
            </a:r>
            <a:r>
              <a:rPr lang="ru-RU" sz="2400" i="1" dirty="0">
                <a:latin typeface="Arial" panose="020B0604020202020204" pitchFamily="34" charset="0"/>
                <a:cs typeface="Arial" panose="020B0604020202020204" pitchFamily="34" charset="0"/>
              </a:rPr>
              <a:t>Публичное обнародование </a:t>
            </a:r>
            <a:r>
              <a:rPr lang="ru-RU" sz="2400" dirty="0">
                <a:latin typeface="Arial" panose="020B0604020202020204" pitchFamily="34" charset="0"/>
                <a:cs typeface="Arial" panose="020B0604020202020204" pitchFamily="34" charset="0"/>
              </a:rPr>
              <a:t>информации не требуется (</a:t>
            </a:r>
            <a:r>
              <a:rPr lang="ru-RU" sz="2400" dirty="0">
                <a:solidFill>
                  <a:srgbClr val="92D050"/>
                </a:solidFill>
                <a:latin typeface="Arial" panose="020B0604020202020204" pitchFamily="34" charset="0"/>
                <a:cs typeface="Arial" panose="020B0604020202020204" pitchFamily="34" charset="0"/>
              </a:rPr>
              <a:t>Статья 14.3.7</a:t>
            </a:r>
            <a:r>
              <a:rPr lang="ru-RU" sz="2400" dirty="0">
                <a:latin typeface="Arial" panose="020B0604020202020204" pitchFamily="34" charset="0"/>
                <a:cs typeface="Arial" panose="020B0604020202020204" pitchFamily="34" charset="0"/>
              </a:rPr>
              <a:t> </a:t>
            </a:r>
            <a:r>
              <a:rPr lang="ru-RU" sz="2400" i="1" dirty="0">
                <a:latin typeface="Arial" panose="020B0604020202020204" pitchFamily="34" charset="0"/>
                <a:cs typeface="Arial" panose="020B0604020202020204" pitchFamily="34" charset="0"/>
              </a:rPr>
              <a:t>Кодекса</a:t>
            </a:r>
            <a:r>
              <a:rPr lang="ru-RU" sz="24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91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5" name="TextBox 4">
            <a:extLst>
              <a:ext uri="{FF2B5EF4-FFF2-40B4-BE49-F238E27FC236}">
                <a16:creationId xmlns:a16="http://schemas.microsoft.com/office/drawing/2014/main" id="{C022024E-F259-419A-B713-81AB987BFBAD}"/>
              </a:ext>
            </a:extLst>
          </p:cNvPr>
          <p:cNvSpPr txBox="1"/>
          <p:nvPr/>
        </p:nvSpPr>
        <p:spPr>
          <a:xfrm>
            <a:off x="634829" y="2173884"/>
            <a:ext cx="16002000" cy="6880986"/>
          </a:xfrm>
          <a:prstGeom prst="rect">
            <a:avLst/>
          </a:prstGeom>
          <a:noFill/>
        </p:spPr>
        <p:txBody>
          <a:bodyPr wrap="square" rtlCol="0">
            <a:spAutoFit/>
          </a:bodyPr>
          <a:lstStyle/>
          <a:p>
            <a:pPr marL="285750" indent="-285750">
              <a:buFont typeface="Arial" panose="020B0604020202020204" pitchFamily="34" charset="0"/>
              <a:buChar char="•"/>
            </a:pPr>
            <a:r>
              <a:rPr lang="ru-RU" sz="3200" b="1" dirty="0">
                <a:latin typeface="Arial" panose="020B0604020202020204" pitchFamily="34" charset="0"/>
                <a:cs typeface="Arial" panose="020B0604020202020204" pitchFamily="34" charset="0"/>
              </a:rPr>
              <a:t>11 Права во время Процедуры Допинг-контроля</a:t>
            </a:r>
          </a:p>
          <a:p>
            <a:pPr indent="457200" algn="just">
              <a:lnSpc>
                <a:spcPct val="107000"/>
              </a:lnSpc>
              <a:spcAft>
                <a:spcPts val="800"/>
              </a:spcAft>
            </a:pPr>
            <a:r>
              <a:rPr lang="ru-RU" sz="2800" dirty="0">
                <a:solidFill>
                  <a:srgbClr val="000000"/>
                </a:solidFill>
                <a:latin typeface="Arial" panose="020B0604020202020204" pitchFamily="34" charset="0"/>
                <a:ea typeface="Calibri" panose="020F0502020204030204" pitchFamily="34" charset="0"/>
                <a:cs typeface="Arial" panose="020B0604020202020204" pitchFamily="34" charset="0"/>
              </a:rPr>
              <a:t>Во время проведения процедуры отбора Пробы, </a:t>
            </a:r>
            <a:r>
              <a:rPr lang="ru-RU" sz="2800" i="1" dirty="0">
                <a:solidFill>
                  <a:srgbClr val="000000"/>
                </a:solidFill>
                <a:latin typeface="Arial" panose="020B0604020202020204" pitchFamily="34" charset="0"/>
                <a:ea typeface="Calibri" panose="020F0502020204030204" pitchFamily="34" charset="0"/>
                <a:cs typeface="Arial" panose="020B0604020202020204" pitchFamily="34" charset="0"/>
              </a:rPr>
              <a:t>Спортсмен </a:t>
            </a:r>
            <a:r>
              <a:rPr lang="ru-RU" sz="2800" dirty="0">
                <a:solidFill>
                  <a:srgbClr val="000000"/>
                </a:solidFill>
                <a:latin typeface="Arial" panose="020B0604020202020204" pitchFamily="34" charset="0"/>
                <a:ea typeface="Calibri" panose="020F0502020204030204" pitchFamily="34" charset="0"/>
                <a:cs typeface="Arial" panose="020B0604020202020204" pitchFamily="34" charset="0"/>
              </a:rPr>
              <a:t>имеет право:</a:t>
            </a: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Ознакомиться с документами удостоверяющими личность офицера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Допинг-контроля</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Получить дополнительную информацию о процедуре отбора Пробы</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Быть проинформированным о том, какая организация отвечает за инициирование и проведение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Тестирования</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 о типе Пробы и условиях, которые должны быть соблюдены до отбора Пробы</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Пить воду (в случае, когда предоставленная Проба не соответствует требованию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Достаточной для анализа плотности</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На сопровождение представителем</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Просить об отсрочке явки на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Пункт Допинг-контроля </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по уважительным причинам</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Быть проинформированным об их правах и обязанностях</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Задокументировать любые замечания по поводу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Процедуры Допинг-контроля </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и право на получение копии всех подписанных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Спортсменом </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документов, относящихся к </a:t>
            </a:r>
            <a:r>
              <a:rPr lang="ru-RU" sz="2600" i="1" dirty="0">
                <a:solidFill>
                  <a:srgbClr val="006600"/>
                </a:solidFill>
                <a:latin typeface="Arial" panose="020B0604020202020204" pitchFamily="34" charset="0"/>
                <a:ea typeface="Calibri" panose="020F0502020204030204" pitchFamily="34" charset="0"/>
                <a:cs typeface="Arial" panose="020B0604020202020204" pitchFamily="34" charset="0"/>
              </a:rPr>
              <a:t>Процедуре Допинг-контроля</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 (</a:t>
            </a:r>
            <a:r>
              <a:rPr lang="ru-RU" sz="2600" i="1" dirty="0">
                <a:solidFill>
                  <a:srgbClr val="92D050"/>
                </a:solidFill>
                <a:latin typeface="Arial" panose="020B0604020202020204" pitchFamily="34" charset="0"/>
                <a:ea typeface="Calibri" panose="020F0502020204030204" pitchFamily="34" charset="0"/>
                <a:cs typeface="Arial" panose="020B0604020202020204" pitchFamily="34" charset="0"/>
              </a:rPr>
              <a:t>Международный стандарт по тестированию и расследованиям</a:t>
            </a:r>
            <a:r>
              <a:rPr lang="ru-RU" sz="2600" dirty="0">
                <a:solidFill>
                  <a:srgbClr val="006600"/>
                </a:solidFill>
                <a:latin typeface="Arial" panose="020B0604020202020204" pitchFamily="34" charset="0"/>
                <a:ea typeface="Calibri" panose="020F0502020204030204" pitchFamily="34" charset="0"/>
                <a:cs typeface="Arial" panose="020B0604020202020204" pitchFamily="34" charset="0"/>
              </a:rPr>
              <a:t>)</a:t>
            </a:r>
            <a:endParaRPr lang="x-none" sz="2600"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x-none"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54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52400" y="-114300"/>
            <a:ext cx="8712353" cy="4114800"/>
          </a:xfrm>
          <a:prstGeom prst="rect">
            <a:avLst/>
          </a:prstGeom>
        </p:spPr>
        <p:txBody>
          <a:bodyPr lIns="0" tIns="0" rIns="0" bIns="0" rtlCol="0" anchor="t">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270" normalizeH="0" baseline="0" noProof="0" dirty="0">
                <a:ln>
                  <a:noFill/>
                </a:ln>
                <a:solidFill>
                  <a:srgbClr val="273755">
                    <a:alpha val="4706"/>
                  </a:srgbClr>
                </a:solidFill>
                <a:effectLst/>
                <a:uLnTx/>
                <a:uFillTx/>
                <a:latin typeface="Open Sans Bold"/>
                <a:ea typeface="+mn-ea"/>
                <a:cs typeface="+mn-cs"/>
              </a:rPr>
              <a:t>Rights</a:t>
            </a:r>
          </a:p>
        </p:txBody>
      </p:sp>
      <p:sp>
        <p:nvSpPr>
          <p:cNvPr id="3" name="TextBox 3"/>
          <p:cNvSpPr txBox="1"/>
          <p:nvPr/>
        </p:nvSpPr>
        <p:spPr>
          <a:xfrm>
            <a:off x="1028700" y="571500"/>
            <a:ext cx="7607129" cy="1231106"/>
          </a:xfrm>
          <a:prstGeom prst="rect">
            <a:avLst/>
          </a:prstGeom>
        </p:spPr>
        <p:txBody>
          <a:bodyPr lIns="0" tIns="0" rIns="0" bIns="0" rtlCol="0" anchor="t">
            <a:spAutoFit/>
          </a:bodyPr>
          <a:lstStyle/>
          <a:p>
            <a:pPr marL="0" marR="0" lvl="0" indent="0" algn="l" defTabSz="914400" rtl="0" eaLnBrk="1" fontAlgn="auto" latinLnBrk="0" hangingPunct="1">
              <a:lnSpc>
                <a:spcPts val="9600"/>
              </a:lnSpc>
              <a:spcBef>
                <a:spcPts val="0"/>
              </a:spcBef>
              <a:spcAft>
                <a:spcPts val="0"/>
              </a:spcAft>
              <a:buClrTx/>
              <a:buSzTx/>
              <a:buFontTx/>
              <a:buNone/>
              <a:tabLst/>
              <a:defRPr/>
            </a:pPr>
            <a:r>
              <a:rPr kumimoji="0" lang="en-US" sz="8000" b="0" i="0" u="none" strike="noStrike" kern="1200" cap="none" spc="240" normalizeH="0" baseline="0" noProof="0" dirty="0">
                <a:ln>
                  <a:noFill/>
                </a:ln>
                <a:solidFill>
                  <a:srgbClr val="008037"/>
                </a:solidFill>
                <a:effectLst/>
                <a:uLnTx/>
                <a:uFillTx/>
                <a:latin typeface="Open Sans Bold"/>
                <a:ea typeface="+mn-ea"/>
                <a:cs typeface="+mn-cs"/>
              </a:rPr>
              <a:t>Права</a:t>
            </a:r>
          </a:p>
        </p:txBody>
      </p:sp>
      <p:sp>
        <p:nvSpPr>
          <p:cNvPr id="4" name="AutoShape 4"/>
          <p:cNvSpPr/>
          <p:nvPr/>
        </p:nvSpPr>
        <p:spPr>
          <a:xfrm rot="5400000">
            <a:off x="12536154" y="7123446"/>
            <a:ext cx="9485901" cy="39608"/>
          </a:xfrm>
          <a:prstGeom prst="rect">
            <a:avLst/>
          </a:prstGeom>
          <a:solidFill>
            <a:srgbClr val="008037"/>
          </a:solidFill>
        </p:spPr>
      </p:sp>
      <p:sp>
        <p:nvSpPr>
          <p:cNvPr id="5" name="TextBox 4">
            <a:extLst>
              <a:ext uri="{FF2B5EF4-FFF2-40B4-BE49-F238E27FC236}">
                <a16:creationId xmlns:a16="http://schemas.microsoft.com/office/drawing/2014/main" id="{03D6E271-61C4-46D1-BECA-444FCF5AFBFC}"/>
              </a:ext>
            </a:extLst>
          </p:cNvPr>
          <p:cNvSpPr txBox="1"/>
          <p:nvPr/>
        </p:nvSpPr>
        <p:spPr>
          <a:xfrm>
            <a:off x="444329" y="2628900"/>
            <a:ext cx="16383000" cy="6001643"/>
          </a:xfrm>
          <a:prstGeom prst="rect">
            <a:avLst/>
          </a:prstGeom>
          <a:noFill/>
        </p:spPr>
        <p:txBody>
          <a:bodyPr wrap="square" rtlCol="0">
            <a:spAutoFit/>
          </a:bodyPr>
          <a:lstStyle/>
          <a:p>
            <a:pPr marL="285750" indent="-285750">
              <a:buFont typeface="Arial" panose="020B0604020202020204" pitchFamily="34" charset="0"/>
              <a:buChar char="•"/>
            </a:pPr>
            <a:r>
              <a:rPr lang="ru-RU" sz="3200" b="1" dirty="0">
                <a:latin typeface="Arial" panose="020B0604020202020204" pitchFamily="34" charset="0"/>
                <a:cs typeface="Arial" panose="020B0604020202020204" pitchFamily="34" charset="0"/>
              </a:rPr>
              <a:t>12 Право на анализ Пробы «В»</a:t>
            </a:r>
          </a:p>
          <a:p>
            <a:pPr algn="just"/>
            <a:r>
              <a:rPr lang="ru-RU" sz="2400" dirty="0">
                <a:latin typeface="Arial" panose="020B0604020202020204" pitchFamily="34" charset="0"/>
                <a:cs typeface="Arial" panose="020B0604020202020204" pitchFamily="34" charset="0"/>
              </a:rPr>
              <a:t>При получении </a:t>
            </a:r>
            <a:r>
              <a:rPr lang="ru-RU" sz="2400" i="1" dirty="0">
                <a:latin typeface="Arial" panose="020B0604020202020204" pitchFamily="34" charset="0"/>
                <a:cs typeface="Arial" panose="020B0604020202020204" pitchFamily="34" charset="0"/>
              </a:rPr>
              <a:t>Неблагоприятного результата анализа Пробы «А», Спортсмен</a:t>
            </a:r>
            <a:r>
              <a:rPr lang="ru-RU" sz="2400" dirty="0">
                <a:latin typeface="Arial" panose="020B0604020202020204" pitchFamily="34" charset="0"/>
                <a:cs typeface="Arial" panose="020B0604020202020204" pitchFamily="34" charset="0"/>
              </a:rPr>
              <a:t> имеет право на проведение анализа </a:t>
            </a:r>
            <a:r>
              <a:rPr lang="ru-RU" sz="2400" i="1" dirty="0">
                <a:latin typeface="Arial" panose="020B0604020202020204" pitchFamily="34" charset="0"/>
                <a:cs typeface="Arial" panose="020B0604020202020204" pitchFamily="34" charset="0"/>
              </a:rPr>
              <a:t>Пробы «В»</a:t>
            </a:r>
            <a:r>
              <a:rPr lang="ru-RU" sz="2400" dirty="0">
                <a:latin typeface="Arial" panose="020B0604020202020204" pitchFamily="34" charset="0"/>
                <a:cs typeface="Arial" panose="020B0604020202020204" pitchFamily="34" charset="0"/>
              </a:rPr>
              <a:t>, как предусмотрено в </a:t>
            </a:r>
            <a:r>
              <a:rPr lang="ru-RU" sz="2400" i="1" dirty="0">
                <a:latin typeface="Arial" panose="020B0604020202020204" pitchFamily="34" charset="0"/>
                <a:cs typeface="Arial" panose="020B0604020202020204" pitchFamily="34" charset="0"/>
              </a:rPr>
              <a:t>Кодексе</a:t>
            </a:r>
            <a:r>
              <a:rPr lang="ru-RU" sz="2400" dirty="0">
                <a:latin typeface="Arial" panose="020B0604020202020204" pitchFamily="34" charset="0"/>
                <a:cs typeface="Arial" panose="020B0604020202020204" pitchFamily="34" charset="0"/>
              </a:rPr>
              <a:t> и </a:t>
            </a:r>
            <a:r>
              <a:rPr lang="ru-RU" sz="2400" i="1" dirty="0">
                <a:latin typeface="Arial" panose="020B0604020202020204" pitchFamily="34" charset="0"/>
                <a:cs typeface="Arial" panose="020B0604020202020204" pitchFamily="34" charset="0"/>
              </a:rPr>
              <a:t>Международных стандартах</a:t>
            </a:r>
            <a:r>
              <a:rPr lang="ru-RU" sz="2400" dirty="0">
                <a:latin typeface="Arial" panose="020B0604020202020204" pitchFamily="34" charset="0"/>
                <a:cs typeface="Arial" panose="020B0604020202020204" pitchFamily="34" charset="0"/>
              </a:rPr>
              <a:t> (</a:t>
            </a:r>
            <a:r>
              <a:rPr lang="ru-RU" sz="2400" dirty="0">
                <a:solidFill>
                  <a:srgbClr val="92D050"/>
                </a:solidFill>
                <a:latin typeface="Arial" panose="020B0604020202020204" pitchFamily="34" charset="0"/>
                <a:cs typeface="Arial" panose="020B0604020202020204" pitchFamily="34" charset="0"/>
              </a:rPr>
              <a:t>Статьи 2.1.2, 6.7 и 7.2</a:t>
            </a:r>
            <a:r>
              <a:rPr lang="ru-RU" sz="2400" dirty="0">
                <a:latin typeface="Arial" panose="020B0604020202020204" pitchFamily="34" charset="0"/>
                <a:cs typeface="Arial" panose="020B0604020202020204" pitchFamily="34" charset="0"/>
              </a:rPr>
              <a:t> </a:t>
            </a:r>
            <a:r>
              <a:rPr lang="ru-RU" sz="2400" i="1" dirty="0">
                <a:latin typeface="Arial" panose="020B0604020202020204" pitchFamily="34" charset="0"/>
                <a:cs typeface="Arial" panose="020B0604020202020204" pitchFamily="34" charset="0"/>
              </a:rPr>
              <a:t>Кодекса, </a:t>
            </a:r>
            <a:r>
              <a:rPr lang="ru-RU" sz="2400" i="1" dirty="0">
                <a:solidFill>
                  <a:srgbClr val="92D050"/>
                </a:solidFill>
                <a:latin typeface="Arial" panose="020B0604020202020204" pitchFamily="34" charset="0"/>
                <a:cs typeface="Arial" panose="020B0604020202020204" pitchFamily="34" charset="0"/>
              </a:rPr>
              <a:t>Международный стандарт по обработке результатов, Международный стандарт для лабораторий</a:t>
            </a:r>
            <a:r>
              <a:rPr lang="ru-RU" sz="2400" dirty="0">
                <a:latin typeface="Arial" panose="020B0604020202020204" pitchFamily="34" charset="0"/>
                <a:cs typeface="Arial" panose="020B0604020202020204" pitchFamily="34" charset="0"/>
              </a:rPr>
              <a:t>).</a:t>
            </a:r>
          </a:p>
          <a:p>
            <a:pPr algn="just"/>
            <a:endParaRPr lang="ru-RU" sz="2400" dirty="0">
              <a:latin typeface="Arial" panose="020B0604020202020204" pitchFamily="34" charset="0"/>
              <a:cs typeface="Arial" panose="020B0604020202020204" pitchFamily="34" charset="0"/>
            </a:endParaRPr>
          </a:p>
          <a:p>
            <a:pPr algn="just"/>
            <a:r>
              <a:rPr lang="ru-RU" sz="2400" dirty="0">
                <a:latin typeface="Arial" panose="020B0604020202020204" pitchFamily="34" charset="0"/>
                <a:cs typeface="Arial" panose="020B0604020202020204" pitchFamily="34" charset="0"/>
              </a:rPr>
              <a:t>Если </a:t>
            </a:r>
            <a:r>
              <a:rPr lang="ru-RU" sz="2400" i="1" dirty="0">
                <a:latin typeface="Arial" panose="020B0604020202020204" pitchFamily="34" charset="0"/>
                <a:cs typeface="Arial" panose="020B0604020202020204" pitchFamily="34" charset="0"/>
              </a:rPr>
              <a:t>Проба «В»</a:t>
            </a:r>
            <a:r>
              <a:rPr lang="ru-RU" sz="2400" dirty="0">
                <a:latin typeface="Arial" panose="020B0604020202020204" pitchFamily="34" charset="0"/>
                <a:cs typeface="Arial" panose="020B0604020202020204" pitchFamily="34" charset="0"/>
              </a:rPr>
              <a:t> не подтверждает результат анализа </a:t>
            </a:r>
            <a:r>
              <a:rPr lang="ru-RU" sz="2400" i="1" dirty="0">
                <a:latin typeface="Arial" panose="020B0604020202020204" pitchFamily="34" charset="0"/>
                <a:cs typeface="Arial" panose="020B0604020202020204" pitchFamily="34" charset="0"/>
              </a:rPr>
              <a:t>Пробы «A»</a:t>
            </a:r>
            <a:r>
              <a:rPr lang="ru-RU" sz="2400" dirty="0">
                <a:latin typeface="Arial" panose="020B0604020202020204" pitchFamily="34" charset="0"/>
                <a:cs typeface="Arial" panose="020B0604020202020204" pitchFamily="34" charset="0"/>
              </a:rPr>
              <a:t>, </a:t>
            </a:r>
            <a:r>
              <a:rPr lang="ru-RU" sz="2400" i="1" dirty="0">
                <a:latin typeface="Arial" panose="020B0604020202020204" pitchFamily="34" charset="0"/>
                <a:cs typeface="Arial" panose="020B0604020202020204" pitchFamily="34" charset="0"/>
              </a:rPr>
              <a:t>Спортсмену</a:t>
            </a:r>
            <a:r>
              <a:rPr lang="ru-RU" sz="2400" dirty="0">
                <a:latin typeface="Arial" panose="020B0604020202020204" pitchFamily="34" charset="0"/>
                <a:cs typeface="Arial" panose="020B0604020202020204" pitchFamily="34" charset="0"/>
              </a:rPr>
              <a:t>, который был </a:t>
            </a:r>
            <a:r>
              <a:rPr lang="ru-RU" sz="2400" i="1" dirty="0">
                <a:latin typeface="Arial" panose="020B0604020202020204" pitchFamily="34" charset="0"/>
                <a:cs typeface="Arial" panose="020B0604020202020204" pitchFamily="34" charset="0"/>
              </a:rPr>
              <a:t>Временно отстранен</a:t>
            </a:r>
            <a:r>
              <a:rPr lang="ru-RU" sz="2400" dirty="0">
                <a:latin typeface="Arial" panose="020B0604020202020204" pitchFamily="34" charset="0"/>
                <a:cs typeface="Arial" panose="020B0604020202020204" pitchFamily="34" charset="0"/>
              </a:rPr>
              <a:t>, если позволяют обстоятельства, разрешается участвовать в последующих </a:t>
            </a:r>
            <a:r>
              <a:rPr lang="ru-RU" sz="2400" i="1" dirty="0">
                <a:latin typeface="Arial" panose="020B0604020202020204" pitchFamily="34" charset="0"/>
                <a:cs typeface="Arial" panose="020B0604020202020204" pitchFamily="34" charset="0"/>
              </a:rPr>
              <a:t>Соревнованиях</a:t>
            </a:r>
            <a:r>
              <a:rPr lang="ru-RU" sz="2400" dirty="0">
                <a:latin typeface="Arial" panose="020B0604020202020204" pitchFamily="34" charset="0"/>
                <a:cs typeface="Arial" panose="020B0604020202020204" pitchFamily="34" charset="0"/>
              </a:rPr>
              <a:t> во время </a:t>
            </a:r>
            <a:r>
              <a:rPr lang="ru-RU" sz="2400" i="1" dirty="0">
                <a:latin typeface="Arial" panose="020B0604020202020204" pitchFamily="34" charset="0"/>
                <a:cs typeface="Arial" panose="020B0604020202020204" pitchFamily="34" charset="0"/>
              </a:rPr>
              <a:t>Спортивного мероприятия</a:t>
            </a:r>
            <a:r>
              <a:rPr lang="ru-RU" sz="2400" dirty="0">
                <a:latin typeface="Arial" panose="020B0604020202020204" pitchFamily="34" charset="0"/>
                <a:cs typeface="Arial" panose="020B0604020202020204" pitchFamily="34" charset="0"/>
              </a:rPr>
              <a:t>. В зависимости от соответствующих правил Международной федерации в </a:t>
            </a:r>
            <a:r>
              <a:rPr lang="ru-RU" sz="2400" b="1" i="1" dirty="0">
                <a:latin typeface="Arial" panose="020B0604020202020204" pitchFamily="34" charset="0"/>
                <a:cs typeface="Arial" panose="020B0604020202020204" pitchFamily="34" charset="0"/>
              </a:rPr>
              <a:t>Командном виде спорта</a:t>
            </a:r>
            <a:r>
              <a:rPr lang="ru-RU" sz="2400" dirty="0">
                <a:latin typeface="Arial" panose="020B0604020202020204" pitchFamily="34" charset="0"/>
                <a:cs typeface="Arial" panose="020B0604020202020204" pitchFamily="34" charset="0"/>
              </a:rPr>
              <a:t>, если команда все еще участвует в </a:t>
            </a:r>
            <a:r>
              <a:rPr lang="ru-RU" sz="2400" i="1" dirty="0">
                <a:latin typeface="Arial" panose="020B0604020202020204" pitchFamily="34" charset="0"/>
                <a:cs typeface="Arial" panose="020B0604020202020204" pitchFamily="34" charset="0"/>
              </a:rPr>
              <a:t>Соревнованиях</a:t>
            </a:r>
            <a:r>
              <a:rPr lang="ru-RU" sz="2400" dirty="0">
                <a:latin typeface="Arial" panose="020B0604020202020204" pitchFamily="34" charset="0"/>
                <a:cs typeface="Arial" panose="020B0604020202020204" pitchFamily="34" charset="0"/>
              </a:rPr>
              <a:t>, </a:t>
            </a:r>
            <a:r>
              <a:rPr lang="ru-RU" sz="2400" i="1" dirty="0">
                <a:latin typeface="Arial" panose="020B0604020202020204" pitchFamily="34" charset="0"/>
                <a:cs typeface="Arial" panose="020B0604020202020204" pitchFamily="34" charset="0"/>
              </a:rPr>
              <a:t>Спортсмен</a:t>
            </a:r>
            <a:r>
              <a:rPr lang="ru-RU" sz="2400" dirty="0">
                <a:latin typeface="Arial" panose="020B0604020202020204" pitchFamily="34" charset="0"/>
                <a:cs typeface="Arial" panose="020B0604020202020204" pitchFamily="34" charset="0"/>
              </a:rPr>
              <a:t> может продолжить участие в </a:t>
            </a:r>
            <a:r>
              <a:rPr lang="ru-RU" sz="2400" i="1" dirty="0">
                <a:latin typeface="Arial" panose="020B0604020202020204" pitchFamily="34" charset="0"/>
                <a:cs typeface="Arial" panose="020B0604020202020204" pitchFamily="34" charset="0"/>
              </a:rPr>
              <a:t>Соревнованиях</a:t>
            </a:r>
            <a:r>
              <a:rPr lang="ru-RU" sz="2400" dirty="0">
                <a:latin typeface="Arial" panose="020B0604020202020204" pitchFamily="34" charset="0"/>
                <a:cs typeface="Arial" panose="020B0604020202020204" pitchFamily="34" charset="0"/>
              </a:rPr>
              <a:t> (</a:t>
            </a:r>
            <a:r>
              <a:rPr lang="ru-RU" sz="2400" dirty="0">
                <a:solidFill>
                  <a:srgbClr val="92D050"/>
                </a:solidFill>
                <a:latin typeface="Arial" panose="020B0604020202020204" pitchFamily="34" charset="0"/>
                <a:cs typeface="Arial" panose="020B0604020202020204" pitchFamily="34" charset="0"/>
              </a:rPr>
              <a:t>Статьи 7.2 и 7.4.5 </a:t>
            </a:r>
            <a:r>
              <a:rPr lang="ru-RU" sz="2400" i="1" dirty="0">
                <a:latin typeface="Arial" panose="020B0604020202020204" pitchFamily="34" charset="0"/>
                <a:cs typeface="Arial" panose="020B0604020202020204" pitchFamily="34" charset="0"/>
              </a:rPr>
              <a:t>Кодекса</a:t>
            </a:r>
            <a:r>
              <a:rPr lang="ru-RU" sz="2400" dirty="0">
                <a:latin typeface="Arial" panose="020B0604020202020204" pitchFamily="34" charset="0"/>
                <a:cs typeface="Arial" panose="020B0604020202020204" pitchFamily="34" charset="0"/>
              </a:rPr>
              <a:t> и </a:t>
            </a:r>
            <a:r>
              <a:rPr lang="ru-RU" sz="2400" i="1" dirty="0">
                <a:solidFill>
                  <a:srgbClr val="92D050"/>
                </a:solidFill>
                <a:latin typeface="Arial" panose="020B0604020202020204" pitchFamily="34" charset="0"/>
                <a:cs typeface="Arial" panose="020B0604020202020204" pitchFamily="34" charset="0"/>
              </a:rPr>
              <a:t>Международный стандарт по обработке результатов</a:t>
            </a:r>
            <a:r>
              <a:rPr lang="ru-RU" sz="2400" dirty="0">
                <a:latin typeface="Arial" panose="020B0604020202020204" pitchFamily="34" charset="0"/>
                <a:cs typeface="Arial" panose="020B0604020202020204" pitchFamily="34" charset="0"/>
              </a:rPr>
              <a:t>).</a:t>
            </a:r>
          </a:p>
          <a:p>
            <a:pPr algn="just"/>
            <a:endParaRPr lang="ru-RU" sz="2400"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endParaRPr lang="ru-RU" sz="3200" b="1" dirty="0">
              <a:latin typeface="Arial" panose="020B0604020202020204" pitchFamily="34" charset="0"/>
              <a:cs typeface="Arial" panose="020B0604020202020204" pitchFamily="34" charset="0"/>
            </a:endParaRPr>
          </a:p>
          <a:p>
            <a:endParaRPr lang="x-none"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76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9780</TotalTime>
  <Words>2374</Words>
  <Application>Microsoft Office PowerPoint</Application>
  <PresentationFormat>Произвольный</PresentationFormat>
  <Paragraphs>222</Paragraphs>
  <Slides>14</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Wingdings</vt:lpstr>
      <vt:lpstr>Arial</vt:lpstr>
      <vt:lpstr>Times New Roman</vt:lpstr>
      <vt:lpstr>Open Sans Bold</vt:lpstr>
      <vt:lpstr>Calibri</vt:lpstr>
      <vt:lpstr>Bahnschrift SemiBold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journey of a thousand miles starts with a single step.</dc:title>
  <dc:creator>User</dc:creator>
  <cp:lastModifiedBy>HP4</cp:lastModifiedBy>
  <cp:revision>158</cp:revision>
  <dcterms:created xsi:type="dcterms:W3CDTF">2006-08-16T00:00:00Z</dcterms:created>
  <dcterms:modified xsi:type="dcterms:W3CDTF">2025-09-02T11:14:46Z</dcterms:modified>
  <dc:identifier>DAD-2KbVwy4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1188156</vt:lpwstr>
  </property>
  <property fmtid="{D5CDD505-2E9C-101B-9397-08002B2CF9AE}" name="NXPowerLiteSettings" pid="3">
    <vt:lpwstr>F7000400038000</vt:lpwstr>
  </property>
  <property fmtid="{D5CDD505-2E9C-101B-9397-08002B2CF9AE}" name="NXPowerLiteVersion" pid="4">
    <vt:lpwstr>S10.9.0</vt:lpwstr>
  </property>
</Properties>
</file>