
<file path=[Content_Types].xml><?xml version="1.0" encoding="utf-8"?>
<Types xmlns="http://schemas.openxmlformats.org/package/2006/content-types">
  <Default ContentType="image/png" Extension="png"/>
  <Default ContentType="image/svg+xml" Extension="svg"/>
  <Default ContentType="image/jpeg" Extension="jpe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Lst>
  <p:notesMasterIdLst>
    <p:notesMasterId r:id="rId17"/>
  </p:notesMasterIdLst>
  <p:sldIdLst>
    <p:sldId id="257" r:id="rId2"/>
    <p:sldId id="259" r:id="rId3"/>
    <p:sldId id="260" r:id="rId4"/>
    <p:sldId id="261" r:id="rId5"/>
    <p:sldId id="262" r:id="rId6"/>
    <p:sldId id="263" r:id="rId7"/>
    <p:sldId id="265" r:id="rId8"/>
    <p:sldId id="266" r:id="rId9"/>
    <p:sldId id="267" r:id="rId10"/>
    <p:sldId id="269" r:id="rId11"/>
    <p:sldId id="270" r:id="rId12"/>
    <p:sldId id="271" r:id="rId13"/>
    <p:sldId id="272" r:id="rId14"/>
    <p:sldId id="273" r:id="rId15"/>
    <p:sldId id="27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893"/>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72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aa-ET"/>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6F728F-E782-4A6D-BB08-F01A871320C5}" type="datetimeFigureOut">
              <a:rPr lang="aa-ET" smtClean="0"/>
              <a:t>09/02/2025</a:t>
            </a:fld>
            <a:endParaRPr lang="aa-ET"/>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aa-ET"/>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aa-ET"/>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aa-ET"/>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CE1114-B8A0-406F-AA5F-488193FF1EDD}" type="slidenum">
              <a:rPr lang="aa-ET" smtClean="0"/>
              <a:t>‹#›</a:t>
            </a:fld>
            <a:endParaRPr lang="aa-ET"/>
          </a:p>
        </p:txBody>
      </p:sp>
    </p:spTree>
    <p:extLst>
      <p:ext uri="{BB962C8B-B14F-4D97-AF65-F5344CB8AC3E}">
        <p14:creationId xmlns:p14="http://schemas.microsoft.com/office/powerpoint/2010/main" val="2186358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aa-ET" dirty="0"/>
          </a:p>
        </p:txBody>
      </p:sp>
      <p:sp>
        <p:nvSpPr>
          <p:cNvPr id="4" name="Номер слайда 3"/>
          <p:cNvSpPr>
            <a:spLocks noGrp="1"/>
          </p:cNvSpPr>
          <p:nvPr>
            <p:ph type="sldNum" sz="quarter" idx="5"/>
          </p:nvPr>
        </p:nvSpPr>
        <p:spPr/>
        <p:txBody>
          <a:bodyPr/>
          <a:lstStyle/>
          <a:p>
            <a:fld id="{F9CE1114-B8A0-406F-AA5F-488193FF1EDD}" type="slidenum">
              <a:rPr lang="aa-ET" smtClean="0"/>
              <a:t>9</a:t>
            </a:fld>
            <a:endParaRPr lang="aa-ET"/>
          </a:p>
        </p:txBody>
      </p:sp>
    </p:spTree>
    <p:extLst>
      <p:ext uri="{BB962C8B-B14F-4D97-AF65-F5344CB8AC3E}">
        <p14:creationId xmlns:p14="http://schemas.microsoft.com/office/powerpoint/2010/main" val="3628683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33B2CEF3-B715-48CE-8FA0-CD6ACD8848DA}" type="datetimeFigureOut">
              <a:rPr lang="aa-ET" smtClean="0"/>
              <a:t>09/02/2025</a:t>
            </a:fld>
            <a:endParaRPr lang="aa-ET"/>
          </a:p>
        </p:txBody>
      </p:sp>
      <p:sp>
        <p:nvSpPr>
          <p:cNvPr id="5" name="Footer Placeholder 4"/>
          <p:cNvSpPr>
            <a:spLocks noGrp="1"/>
          </p:cNvSpPr>
          <p:nvPr>
            <p:ph type="ftr" sz="quarter" idx="11"/>
          </p:nvPr>
        </p:nvSpPr>
        <p:spPr/>
        <p:txBody>
          <a:bodyPr/>
          <a:lstStyle/>
          <a:p>
            <a:endParaRPr lang="aa-ET"/>
          </a:p>
        </p:txBody>
      </p:sp>
      <p:sp>
        <p:nvSpPr>
          <p:cNvPr id="6" name="Slide Number Placeholder 5"/>
          <p:cNvSpPr>
            <a:spLocks noGrp="1"/>
          </p:cNvSpPr>
          <p:nvPr>
            <p:ph type="sldNum" sz="quarter" idx="12"/>
          </p:nvPr>
        </p:nvSpPr>
        <p:spPr/>
        <p:txBody>
          <a:bodyPr/>
          <a:lstStyle/>
          <a:p>
            <a:fld id="{F4B051A5-D503-4248-A4F8-F87B604E1DE2}" type="slidenum">
              <a:rPr lang="aa-ET" smtClean="0"/>
              <a:t>‹#›</a:t>
            </a:fld>
            <a:endParaRPr lang="aa-E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5367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3B2CEF3-B715-48CE-8FA0-CD6ACD8848DA}" type="datetimeFigureOut">
              <a:rPr lang="aa-ET" smtClean="0"/>
              <a:t>09/02/2025</a:t>
            </a:fld>
            <a:endParaRPr lang="aa-ET"/>
          </a:p>
        </p:txBody>
      </p:sp>
      <p:sp>
        <p:nvSpPr>
          <p:cNvPr id="5" name="Footer Placeholder 4"/>
          <p:cNvSpPr>
            <a:spLocks noGrp="1"/>
          </p:cNvSpPr>
          <p:nvPr>
            <p:ph type="ftr" sz="quarter" idx="11"/>
          </p:nvPr>
        </p:nvSpPr>
        <p:spPr/>
        <p:txBody>
          <a:bodyPr/>
          <a:lstStyle/>
          <a:p>
            <a:endParaRPr lang="aa-ET"/>
          </a:p>
        </p:txBody>
      </p:sp>
      <p:sp>
        <p:nvSpPr>
          <p:cNvPr id="6" name="Slide Number Placeholder 5"/>
          <p:cNvSpPr>
            <a:spLocks noGrp="1"/>
          </p:cNvSpPr>
          <p:nvPr>
            <p:ph type="sldNum" sz="quarter" idx="12"/>
          </p:nvPr>
        </p:nvSpPr>
        <p:spPr/>
        <p:txBody>
          <a:bodyPr/>
          <a:lstStyle/>
          <a:p>
            <a:fld id="{F4B051A5-D503-4248-A4F8-F87B604E1DE2}" type="slidenum">
              <a:rPr lang="aa-ET" smtClean="0"/>
              <a:t>‹#›</a:t>
            </a:fld>
            <a:endParaRPr lang="aa-ET"/>
          </a:p>
        </p:txBody>
      </p:sp>
    </p:spTree>
    <p:extLst>
      <p:ext uri="{BB962C8B-B14F-4D97-AF65-F5344CB8AC3E}">
        <p14:creationId xmlns:p14="http://schemas.microsoft.com/office/powerpoint/2010/main" val="426381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3B2CEF3-B715-48CE-8FA0-CD6ACD8848DA}" type="datetimeFigureOut">
              <a:rPr lang="aa-ET" smtClean="0"/>
              <a:t>09/02/2025</a:t>
            </a:fld>
            <a:endParaRPr lang="aa-ET"/>
          </a:p>
        </p:txBody>
      </p:sp>
      <p:sp>
        <p:nvSpPr>
          <p:cNvPr id="5" name="Footer Placeholder 4"/>
          <p:cNvSpPr>
            <a:spLocks noGrp="1"/>
          </p:cNvSpPr>
          <p:nvPr>
            <p:ph type="ftr" sz="quarter" idx="11"/>
          </p:nvPr>
        </p:nvSpPr>
        <p:spPr/>
        <p:txBody>
          <a:bodyPr/>
          <a:lstStyle/>
          <a:p>
            <a:endParaRPr lang="aa-ET"/>
          </a:p>
        </p:txBody>
      </p:sp>
      <p:sp>
        <p:nvSpPr>
          <p:cNvPr id="6" name="Slide Number Placeholder 5"/>
          <p:cNvSpPr>
            <a:spLocks noGrp="1"/>
          </p:cNvSpPr>
          <p:nvPr>
            <p:ph type="sldNum" sz="quarter" idx="12"/>
          </p:nvPr>
        </p:nvSpPr>
        <p:spPr/>
        <p:txBody>
          <a:bodyPr/>
          <a:lstStyle/>
          <a:p>
            <a:fld id="{F4B051A5-D503-4248-A4F8-F87B604E1DE2}" type="slidenum">
              <a:rPr lang="aa-ET" smtClean="0"/>
              <a:t>‹#›</a:t>
            </a:fld>
            <a:endParaRPr lang="aa-ET"/>
          </a:p>
        </p:txBody>
      </p:sp>
    </p:spTree>
    <p:extLst>
      <p:ext uri="{BB962C8B-B14F-4D97-AF65-F5344CB8AC3E}">
        <p14:creationId xmlns:p14="http://schemas.microsoft.com/office/powerpoint/2010/main" val="875612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3B2CEF3-B715-48CE-8FA0-CD6ACD8848DA}" type="datetimeFigureOut">
              <a:rPr lang="aa-ET" smtClean="0"/>
              <a:t>09/02/2025</a:t>
            </a:fld>
            <a:endParaRPr lang="aa-ET"/>
          </a:p>
        </p:txBody>
      </p:sp>
      <p:sp>
        <p:nvSpPr>
          <p:cNvPr id="5" name="Footer Placeholder 4"/>
          <p:cNvSpPr>
            <a:spLocks noGrp="1"/>
          </p:cNvSpPr>
          <p:nvPr>
            <p:ph type="ftr" sz="quarter" idx="11"/>
          </p:nvPr>
        </p:nvSpPr>
        <p:spPr/>
        <p:txBody>
          <a:bodyPr/>
          <a:lstStyle/>
          <a:p>
            <a:endParaRPr lang="aa-ET"/>
          </a:p>
        </p:txBody>
      </p:sp>
      <p:sp>
        <p:nvSpPr>
          <p:cNvPr id="6" name="Slide Number Placeholder 5"/>
          <p:cNvSpPr>
            <a:spLocks noGrp="1"/>
          </p:cNvSpPr>
          <p:nvPr>
            <p:ph type="sldNum" sz="quarter" idx="12"/>
          </p:nvPr>
        </p:nvSpPr>
        <p:spPr/>
        <p:txBody>
          <a:bodyPr/>
          <a:lstStyle/>
          <a:p>
            <a:fld id="{F4B051A5-D503-4248-A4F8-F87B604E1DE2}" type="slidenum">
              <a:rPr lang="aa-ET" smtClean="0"/>
              <a:t>‹#›</a:t>
            </a:fld>
            <a:endParaRPr lang="aa-ET"/>
          </a:p>
        </p:txBody>
      </p:sp>
    </p:spTree>
    <p:extLst>
      <p:ext uri="{BB962C8B-B14F-4D97-AF65-F5344CB8AC3E}">
        <p14:creationId xmlns:p14="http://schemas.microsoft.com/office/powerpoint/2010/main" val="15961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3B2CEF3-B715-48CE-8FA0-CD6ACD8848DA}" type="datetimeFigureOut">
              <a:rPr lang="aa-ET" smtClean="0"/>
              <a:t>09/02/2025</a:t>
            </a:fld>
            <a:endParaRPr lang="aa-ET"/>
          </a:p>
        </p:txBody>
      </p:sp>
      <p:sp>
        <p:nvSpPr>
          <p:cNvPr id="5" name="Footer Placeholder 4"/>
          <p:cNvSpPr>
            <a:spLocks noGrp="1"/>
          </p:cNvSpPr>
          <p:nvPr>
            <p:ph type="ftr" sz="quarter" idx="11"/>
          </p:nvPr>
        </p:nvSpPr>
        <p:spPr/>
        <p:txBody>
          <a:bodyPr/>
          <a:lstStyle/>
          <a:p>
            <a:endParaRPr lang="aa-ET"/>
          </a:p>
        </p:txBody>
      </p:sp>
      <p:sp>
        <p:nvSpPr>
          <p:cNvPr id="6" name="Slide Number Placeholder 5"/>
          <p:cNvSpPr>
            <a:spLocks noGrp="1"/>
          </p:cNvSpPr>
          <p:nvPr>
            <p:ph type="sldNum" sz="quarter" idx="12"/>
          </p:nvPr>
        </p:nvSpPr>
        <p:spPr/>
        <p:txBody>
          <a:bodyPr/>
          <a:lstStyle/>
          <a:p>
            <a:fld id="{F4B051A5-D503-4248-A4F8-F87B604E1DE2}" type="slidenum">
              <a:rPr lang="aa-ET" smtClean="0"/>
              <a:t>‹#›</a:t>
            </a:fld>
            <a:endParaRPr lang="aa-E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6106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33B2CEF3-B715-48CE-8FA0-CD6ACD8848DA}" type="datetimeFigureOut">
              <a:rPr lang="aa-ET" smtClean="0"/>
              <a:t>09/02/2025</a:t>
            </a:fld>
            <a:endParaRPr lang="aa-ET"/>
          </a:p>
        </p:txBody>
      </p:sp>
      <p:sp>
        <p:nvSpPr>
          <p:cNvPr id="6" name="Footer Placeholder 5"/>
          <p:cNvSpPr>
            <a:spLocks noGrp="1"/>
          </p:cNvSpPr>
          <p:nvPr>
            <p:ph type="ftr" sz="quarter" idx="11"/>
          </p:nvPr>
        </p:nvSpPr>
        <p:spPr/>
        <p:txBody>
          <a:bodyPr/>
          <a:lstStyle/>
          <a:p>
            <a:endParaRPr lang="aa-ET"/>
          </a:p>
        </p:txBody>
      </p:sp>
      <p:sp>
        <p:nvSpPr>
          <p:cNvPr id="7" name="Slide Number Placeholder 6"/>
          <p:cNvSpPr>
            <a:spLocks noGrp="1"/>
          </p:cNvSpPr>
          <p:nvPr>
            <p:ph type="sldNum" sz="quarter" idx="12"/>
          </p:nvPr>
        </p:nvSpPr>
        <p:spPr/>
        <p:txBody>
          <a:bodyPr/>
          <a:lstStyle/>
          <a:p>
            <a:fld id="{F4B051A5-D503-4248-A4F8-F87B604E1DE2}" type="slidenum">
              <a:rPr lang="aa-ET" smtClean="0"/>
              <a:t>‹#›</a:t>
            </a:fld>
            <a:endParaRPr lang="aa-ET"/>
          </a:p>
        </p:txBody>
      </p:sp>
    </p:spTree>
    <p:extLst>
      <p:ext uri="{BB962C8B-B14F-4D97-AF65-F5344CB8AC3E}">
        <p14:creationId xmlns:p14="http://schemas.microsoft.com/office/powerpoint/2010/main" val="255183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3B2CEF3-B715-48CE-8FA0-CD6ACD8848DA}" type="datetimeFigureOut">
              <a:rPr lang="aa-ET" smtClean="0"/>
              <a:t>09/02/2025</a:t>
            </a:fld>
            <a:endParaRPr lang="aa-ET"/>
          </a:p>
        </p:txBody>
      </p:sp>
      <p:sp>
        <p:nvSpPr>
          <p:cNvPr id="8" name="Footer Placeholder 7"/>
          <p:cNvSpPr>
            <a:spLocks noGrp="1"/>
          </p:cNvSpPr>
          <p:nvPr>
            <p:ph type="ftr" sz="quarter" idx="11"/>
          </p:nvPr>
        </p:nvSpPr>
        <p:spPr/>
        <p:txBody>
          <a:bodyPr/>
          <a:lstStyle/>
          <a:p>
            <a:endParaRPr lang="aa-ET"/>
          </a:p>
        </p:txBody>
      </p:sp>
      <p:sp>
        <p:nvSpPr>
          <p:cNvPr id="9" name="Slide Number Placeholder 8"/>
          <p:cNvSpPr>
            <a:spLocks noGrp="1"/>
          </p:cNvSpPr>
          <p:nvPr>
            <p:ph type="sldNum" sz="quarter" idx="12"/>
          </p:nvPr>
        </p:nvSpPr>
        <p:spPr/>
        <p:txBody>
          <a:bodyPr/>
          <a:lstStyle/>
          <a:p>
            <a:fld id="{F4B051A5-D503-4248-A4F8-F87B604E1DE2}" type="slidenum">
              <a:rPr lang="aa-ET" smtClean="0"/>
              <a:t>‹#›</a:t>
            </a:fld>
            <a:endParaRPr lang="aa-ET"/>
          </a:p>
        </p:txBody>
      </p:sp>
    </p:spTree>
    <p:extLst>
      <p:ext uri="{BB962C8B-B14F-4D97-AF65-F5344CB8AC3E}">
        <p14:creationId xmlns:p14="http://schemas.microsoft.com/office/powerpoint/2010/main" val="1681853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33B2CEF3-B715-48CE-8FA0-CD6ACD8848DA}" type="datetimeFigureOut">
              <a:rPr lang="aa-ET" smtClean="0"/>
              <a:t>09/02/2025</a:t>
            </a:fld>
            <a:endParaRPr lang="aa-ET"/>
          </a:p>
        </p:txBody>
      </p:sp>
      <p:sp>
        <p:nvSpPr>
          <p:cNvPr id="4" name="Footer Placeholder 3"/>
          <p:cNvSpPr>
            <a:spLocks noGrp="1"/>
          </p:cNvSpPr>
          <p:nvPr>
            <p:ph type="ftr" sz="quarter" idx="11"/>
          </p:nvPr>
        </p:nvSpPr>
        <p:spPr/>
        <p:txBody>
          <a:bodyPr/>
          <a:lstStyle/>
          <a:p>
            <a:endParaRPr lang="aa-ET"/>
          </a:p>
        </p:txBody>
      </p:sp>
      <p:sp>
        <p:nvSpPr>
          <p:cNvPr id="5" name="Slide Number Placeholder 4"/>
          <p:cNvSpPr>
            <a:spLocks noGrp="1"/>
          </p:cNvSpPr>
          <p:nvPr>
            <p:ph type="sldNum" sz="quarter" idx="12"/>
          </p:nvPr>
        </p:nvSpPr>
        <p:spPr/>
        <p:txBody>
          <a:bodyPr/>
          <a:lstStyle/>
          <a:p>
            <a:fld id="{F4B051A5-D503-4248-A4F8-F87B604E1DE2}" type="slidenum">
              <a:rPr lang="aa-ET" smtClean="0"/>
              <a:t>‹#›</a:t>
            </a:fld>
            <a:endParaRPr lang="aa-ET"/>
          </a:p>
        </p:txBody>
      </p:sp>
    </p:spTree>
    <p:extLst>
      <p:ext uri="{BB962C8B-B14F-4D97-AF65-F5344CB8AC3E}">
        <p14:creationId xmlns:p14="http://schemas.microsoft.com/office/powerpoint/2010/main" val="3137973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3B2CEF3-B715-48CE-8FA0-CD6ACD8848DA}" type="datetimeFigureOut">
              <a:rPr lang="aa-ET" smtClean="0"/>
              <a:t>09/02/2025</a:t>
            </a:fld>
            <a:endParaRPr lang="aa-E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aa-ET"/>
          </a:p>
        </p:txBody>
      </p:sp>
      <p:sp>
        <p:nvSpPr>
          <p:cNvPr id="9" name="Slide Number Placeholder 8"/>
          <p:cNvSpPr>
            <a:spLocks noGrp="1"/>
          </p:cNvSpPr>
          <p:nvPr>
            <p:ph type="sldNum" sz="quarter" idx="12"/>
          </p:nvPr>
        </p:nvSpPr>
        <p:spPr/>
        <p:txBody>
          <a:bodyPr/>
          <a:lstStyle/>
          <a:p>
            <a:fld id="{F4B051A5-D503-4248-A4F8-F87B604E1DE2}" type="slidenum">
              <a:rPr lang="aa-ET" smtClean="0"/>
              <a:t>‹#›</a:t>
            </a:fld>
            <a:endParaRPr lang="aa-ET"/>
          </a:p>
        </p:txBody>
      </p:sp>
    </p:spTree>
    <p:extLst>
      <p:ext uri="{BB962C8B-B14F-4D97-AF65-F5344CB8AC3E}">
        <p14:creationId xmlns:p14="http://schemas.microsoft.com/office/powerpoint/2010/main" val="1034763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3B2CEF3-B715-48CE-8FA0-CD6ACD8848DA}" type="datetimeFigureOut">
              <a:rPr lang="aa-ET" smtClean="0"/>
              <a:t>09/02/2025</a:t>
            </a:fld>
            <a:endParaRPr lang="aa-ET"/>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aa-ET"/>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4B051A5-D503-4248-A4F8-F87B604E1DE2}" type="slidenum">
              <a:rPr lang="aa-ET" smtClean="0"/>
              <a:t>‹#›</a:t>
            </a:fld>
            <a:endParaRPr lang="aa-ET"/>
          </a:p>
        </p:txBody>
      </p:sp>
    </p:spTree>
    <p:extLst>
      <p:ext uri="{BB962C8B-B14F-4D97-AF65-F5344CB8AC3E}">
        <p14:creationId xmlns:p14="http://schemas.microsoft.com/office/powerpoint/2010/main" val="726188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3B2CEF3-B715-48CE-8FA0-CD6ACD8848DA}" type="datetimeFigureOut">
              <a:rPr lang="aa-ET" smtClean="0"/>
              <a:t>09/02/2025</a:t>
            </a:fld>
            <a:endParaRPr lang="aa-ET"/>
          </a:p>
        </p:txBody>
      </p:sp>
      <p:sp>
        <p:nvSpPr>
          <p:cNvPr id="6" name="Footer Placeholder 5"/>
          <p:cNvSpPr>
            <a:spLocks noGrp="1"/>
          </p:cNvSpPr>
          <p:nvPr>
            <p:ph type="ftr" sz="quarter" idx="11"/>
          </p:nvPr>
        </p:nvSpPr>
        <p:spPr/>
        <p:txBody>
          <a:bodyPr/>
          <a:lstStyle/>
          <a:p>
            <a:endParaRPr lang="aa-ET"/>
          </a:p>
        </p:txBody>
      </p:sp>
      <p:sp>
        <p:nvSpPr>
          <p:cNvPr id="7" name="Slide Number Placeholder 6"/>
          <p:cNvSpPr>
            <a:spLocks noGrp="1"/>
          </p:cNvSpPr>
          <p:nvPr>
            <p:ph type="sldNum" sz="quarter" idx="12"/>
          </p:nvPr>
        </p:nvSpPr>
        <p:spPr/>
        <p:txBody>
          <a:bodyPr/>
          <a:lstStyle/>
          <a:p>
            <a:fld id="{F4B051A5-D503-4248-A4F8-F87B604E1DE2}" type="slidenum">
              <a:rPr lang="aa-ET" smtClean="0"/>
              <a:t>‹#›</a:t>
            </a:fld>
            <a:endParaRPr lang="aa-ET"/>
          </a:p>
        </p:txBody>
      </p:sp>
    </p:spTree>
    <p:extLst>
      <p:ext uri="{BB962C8B-B14F-4D97-AF65-F5344CB8AC3E}">
        <p14:creationId xmlns:p14="http://schemas.microsoft.com/office/powerpoint/2010/main" val="165318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3B2CEF3-B715-48CE-8FA0-CD6ACD8848DA}" type="datetimeFigureOut">
              <a:rPr lang="aa-ET" smtClean="0"/>
              <a:t>09/02/2025</a:t>
            </a:fld>
            <a:endParaRPr lang="aa-ET"/>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aa-ET"/>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4B051A5-D503-4248-A4F8-F87B604E1DE2}" type="slidenum">
              <a:rPr lang="aa-ET" smtClean="0"/>
              <a:t>‹#›</a:t>
            </a:fld>
            <a:endParaRPr lang="aa-ET"/>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597162"/>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9.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9.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9.xml"/><Relationship Id="rId5" Type="http://schemas.openxmlformats.org/officeDocument/2006/relationships/image" Target="../media/image2.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9.xml"/><Relationship Id="rId5" Type="http://schemas.openxmlformats.org/officeDocument/2006/relationships/image" Target="../media/image2.png"/><Relationship Id="rId4" Type="http://schemas.openxmlformats.org/officeDocument/2006/relationships/image" Target="../media/image9.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73512C-A246-4D14-93E7-9DFABEBFCD55}"/>
              </a:ext>
            </a:extLst>
          </p:cNvPr>
          <p:cNvSpPr>
            <a:spLocks noGrp="1"/>
          </p:cNvSpPr>
          <p:nvPr>
            <p:ph type="title"/>
          </p:nvPr>
        </p:nvSpPr>
        <p:spPr>
          <a:xfrm>
            <a:off x="226243" y="245097"/>
            <a:ext cx="3761295" cy="2635262"/>
          </a:xfrm>
        </p:spPr>
        <p:txBody>
          <a:bodyPr>
            <a:normAutofit/>
          </a:bodyPr>
          <a:lstStyle/>
          <a:p>
            <a:pPr algn="ctr"/>
            <a:r>
              <a:rPr lang="ru-RU" sz="2800" dirty="0">
                <a:latin typeface="Arial" panose="020B0604020202020204" pitchFamily="34" charset="0"/>
                <a:cs typeface="Arial" panose="020B0604020202020204" pitchFamily="34" charset="0"/>
              </a:rPr>
              <a:t>ОБРАЗОВАТЕЛЬНАЯ ПРОГРАММА</a:t>
            </a:r>
            <a:endParaRPr lang="aa-ET" sz="2800" dirty="0">
              <a:latin typeface="Arial" panose="020B0604020202020204" pitchFamily="34" charset="0"/>
              <a:cs typeface="Arial" panose="020B0604020202020204" pitchFamily="34" charset="0"/>
            </a:endParaRPr>
          </a:p>
        </p:txBody>
      </p:sp>
      <p:sp>
        <p:nvSpPr>
          <p:cNvPr id="4" name="Текст 3">
            <a:extLst>
              <a:ext uri="{FF2B5EF4-FFF2-40B4-BE49-F238E27FC236}">
                <a16:creationId xmlns:a16="http://schemas.microsoft.com/office/drawing/2014/main" id="{72A850C4-B570-4F4D-9F84-3A1A75A8C59C}"/>
              </a:ext>
            </a:extLst>
          </p:cNvPr>
          <p:cNvSpPr>
            <a:spLocks noGrp="1"/>
          </p:cNvSpPr>
          <p:nvPr>
            <p:ph type="body" sz="half" idx="2"/>
          </p:nvPr>
        </p:nvSpPr>
        <p:spPr>
          <a:xfrm>
            <a:off x="226243" y="2794105"/>
            <a:ext cx="3761295" cy="3379124"/>
          </a:xfrm>
        </p:spPr>
        <p:txBody>
          <a:bodyPr>
            <a:normAutofit/>
          </a:bodyPr>
          <a:lstStyle/>
          <a:p>
            <a:pPr algn="ctr"/>
            <a:endParaRPr lang="ru-RU" sz="3600" dirty="0"/>
          </a:p>
          <a:p>
            <a:pPr algn="ctr"/>
            <a:r>
              <a:rPr lang="ru-RU" sz="3200" b="1" dirty="0">
                <a:solidFill>
                  <a:schemeClr val="bg1"/>
                </a:solidFill>
              </a:rPr>
              <a:t>НАРУШЕНИЕ</a:t>
            </a:r>
          </a:p>
          <a:p>
            <a:pPr algn="ctr"/>
            <a:r>
              <a:rPr lang="ru-RU" sz="3200" b="1" dirty="0">
                <a:solidFill>
                  <a:schemeClr val="bg1"/>
                </a:solidFill>
              </a:rPr>
              <a:t>АНТИДОПИНГОВЫХ </a:t>
            </a:r>
          </a:p>
          <a:p>
            <a:pPr algn="ctr"/>
            <a:r>
              <a:rPr lang="ru-RU" sz="3200" b="1" dirty="0">
                <a:solidFill>
                  <a:schemeClr val="bg1"/>
                </a:solidFill>
              </a:rPr>
              <a:t>ПРАВИЛ</a:t>
            </a:r>
            <a:endParaRPr lang="aa-ET" sz="3200" b="1" dirty="0">
              <a:solidFill>
                <a:schemeClr val="bg1"/>
              </a:solidFill>
            </a:endParaRPr>
          </a:p>
        </p:txBody>
      </p:sp>
      <p:pic>
        <p:nvPicPr>
          <p:cNvPr id="6" name="Объект 5">
            <a:extLst>
              <a:ext uri="{FF2B5EF4-FFF2-40B4-BE49-F238E27FC236}">
                <a16:creationId xmlns:a16="http://schemas.microsoft.com/office/drawing/2014/main" id="{306F4EDE-88FE-4DE3-9C1F-3BF378A0E469}"/>
              </a:ext>
            </a:extLst>
          </p:cNvPr>
          <p:cNvPicPr>
            <a:picLocks noGrp="1" noChangeAspect="1"/>
          </p:cNvPicPr>
          <p:nvPr>
            <p:ph idx="1"/>
          </p:nvPr>
        </p:nvPicPr>
        <p:blipFill>
          <a:blip r:embed="rId2"/>
          <a:stretch>
            <a:fillRect/>
          </a:stretch>
        </p:blipFill>
        <p:spPr>
          <a:xfrm>
            <a:off x="6447760" y="1109705"/>
            <a:ext cx="3535441" cy="4660623"/>
          </a:xfrm>
          <a:prstGeom prst="rect">
            <a:avLst/>
          </a:prstGeom>
        </p:spPr>
      </p:pic>
      <p:pic>
        <p:nvPicPr>
          <p:cNvPr id="5" name="Рисунок 4">
            <a:extLst>
              <a:ext uri="{FF2B5EF4-FFF2-40B4-BE49-F238E27FC236}">
                <a16:creationId xmlns:a16="http://schemas.microsoft.com/office/drawing/2014/main" id="{124C2CA3-8360-446C-96B3-87028CB429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52072" y="245097"/>
            <a:ext cx="2395371" cy="613354"/>
          </a:xfrm>
          <a:prstGeom prst="rect">
            <a:avLst/>
          </a:prstGeom>
        </p:spPr>
      </p:pic>
    </p:spTree>
    <p:extLst>
      <p:ext uri="{BB962C8B-B14F-4D97-AF65-F5344CB8AC3E}">
        <p14:creationId xmlns:p14="http://schemas.microsoft.com/office/powerpoint/2010/main" val="2862404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C38631-BA31-4CD3-95F9-52D1780B2C2F}"/>
              </a:ext>
            </a:extLst>
          </p:cNvPr>
          <p:cNvSpPr>
            <a:spLocks noGrp="1"/>
          </p:cNvSpPr>
          <p:nvPr>
            <p:ph type="title"/>
          </p:nvPr>
        </p:nvSpPr>
        <p:spPr>
          <a:xfrm>
            <a:off x="711162" y="4760315"/>
            <a:ext cx="10113645" cy="822960"/>
          </a:xfrm>
        </p:spPr>
        <p:txBody>
          <a:bodyPr/>
          <a:lstStyle/>
          <a:p>
            <a:r>
              <a:rPr lang="ru-RU" sz="3200" i="1" dirty="0">
                <a:latin typeface="Arial" panose="020B0604020202020204" pitchFamily="34" charset="0"/>
                <a:cs typeface="Arial" panose="020B0604020202020204" pitchFamily="34" charset="0"/>
              </a:rPr>
              <a:t>Статья 2.7</a:t>
            </a:r>
            <a:endParaRPr lang="aa-ET" sz="3200" i="1" dirty="0">
              <a:latin typeface="Arial" panose="020B0604020202020204" pitchFamily="34" charset="0"/>
              <a:cs typeface="Arial" panose="020B0604020202020204" pitchFamily="34" charset="0"/>
            </a:endParaRPr>
          </a:p>
        </p:txBody>
      </p:sp>
      <p:sp>
        <p:nvSpPr>
          <p:cNvPr id="4" name="Текст 3">
            <a:extLst>
              <a:ext uri="{FF2B5EF4-FFF2-40B4-BE49-F238E27FC236}">
                <a16:creationId xmlns:a16="http://schemas.microsoft.com/office/drawing/2014/main" id="{0BDCCD64-886B-479E-BD99-D0AD1DF89C72}"/>
              </a:ext>
            </a:extLst>
          </p:cNvPr>
          <p:cNvSpPr>
            <a:spLocks noGrp="1"/>
          </p:cNvSpPr>
          <p:nvPr>
            <p:ph type="body" sz="half" idx="2"/>
          </p:nvPr>
        </p:nvSpPr>
        <p:spPr>
          <a:xfrm>
            <a:off x="711352" y="5698726"/>
            <a:ext cx="10113264" cy="594360"/>
          </a:xfrm>
        </p:spPr>
        <p:txBody>
          <a:bodyPr>
            <a:normAutofit fontScale="25000" lnSpcReduction="20000"/>
          </a:bodyPr>
          <a:lstStyle/>
          <a:p>
            <a:r>
              <a:rPr lang="ru-RU" sz="12800" dirty="0">
                <a:latin typeface="Arial" panose="020B0604020202020204" pitchFamily="34" charset="0"/>
                <a:cs typeface="Arial" panose="020B0604020202020204" pitchFamily="34" charset="0"/>
              </a:rPr>
              <a:t>Распространение или Попытка Распространения Спортсменом или иным Лицом любой Запрещенной субстанции или Запрещенного метода</a:t>
            </a:r>
          </a:p>
        </p:txBody>
      </p:sp>
      <p:sp>
        <p:nvSpPr>
          <p:cNvPr id="8" name="TextBox 7">
            <a:extLst>
              <a:ext uri="{FF2B5EF4-FFF2-40B4-BE49-F238E27FC236}">
                <a16:creationId xmlns:a16="http://schemas.microsoft.com/office/drawing/2014/main" id="{AD8508F8-952A-4A81-AEDA-8AF35985F45D}"/>
              </a:ext>
            </a:extLst>
          </p:cNvPr>
          <p:cNvSpPr txBox="1"/>
          <p:nvPr/>
        </p:nvSpPr>
        <p:spPr>
          <a:xfrm>
            <a:off x="711162" y="1500562"/>
            <a:ext cx="8551710" cy="2246769"/>
          </a:xfrm>
          <a:prstGeom prst="rect">
            <a:avLst/>
          </a:prstGeom>
          <a:noFill/>
          <a:ln w="38100">
            <a:solidFill>
              <a:schemeClr val="accent2">
                <a:lumMod val="75000"/>
              </a:schemeClr>
            </a:solidFill>
          </a:ln>
        </p:spPr>
        <p:txBody>
          <a:bodyPr wrap="square" rtlCol="0">
            <a:spAutoFit/>
          </a:bodyPr>
          <a:lstStyle/>
          <a:p>
            <a:pPr marL="342900" lvl="0" indent="-342900">
              <a:buClr>
                <a:srgbClr val="63A537">
                  <a:lumMod val="75000"/>
                </a:srgbClr>
              </a:buClr>
              <a:buFont typeface="Wingdings" panose="05000000000000000000" pitchFamily="2" charset="2"/>
              <a:buChar char="q"/>
            </a:pPr>
            <a:r>
              <a:rPr lang="ru-RU" sz="2000" b="1" dirty="0">
                <a:solidFill>
                  <a:srgbClr val="002060"/>
                </a:solidFill>
                <a:latin typeface="Arial" panose="020B0604020202020204" pitchFamily="34" charset="0"/>
                <a:cs typeface="Arial" panose="020B0604020202020204" pitchFamily="34" charset="0"/>
              </a:rPr>
              <a:t>РАСПРОСТРАНЕНИЕ</a:t>
            </a:r>
            <a:r>
              <a:rPr lang="ru-RU" sz="2000" dirty="0">
                <a:solidFill>
                  <a:prstClr val="black"/>
                </a:solidFill>
                <a:latin typeface="Arial" panose="020B0604020202020204" pitchFamily="34" charset="0"/>
                <a:cs typeface="Arial" panose="020B0604020202020204" pitchFamily="34" charset="0"/>
              </a:rPr>
              <a:t> – продажа, передача, транспортировка, пересылка, доставка или раздача (или Обладание для одной из этих целей) Запрещенных субстанций или Запрещенного метода (либо непосредственно, либо через электронные или другие средства) </a:t>
            </a:r>
            <a:r>
              <a:rPr lang="ru-RU" sz="2000" dirty="0">
                <a:solidFill>
                  <a:srgbClr val="FF0000"/>
                </a:solidFill>
                <a:latin typeface="Arial" panose="020B0604020202020204" pitchFamily="34" charset="0"/>
                <a:cs typeface="Arial" panose="020B0604020202020204" pitchFamily="34" charset="0"/>
              </a:rPr>
              <a:t>Спортсменом</a:t>
            </a:r>
            <a:r>
              <a:rPr lang="ru-RU" sz="2000" dirty="0">
                <a:solidFill>
                  <a:prstClr val="black"/>
                </a:solidFill>
                <a:latin typeface="Arial" panose="020B0604020202020204" pitchFamily="34" charset="0"/>
                <a:cs typeface="Arial" panose="020B0604020202020204" pitchFamily="34" charset="0"/>
              </a:rPr>
              <a:t>, </a:t>
            </a:r>
            <a:r>
              <a:rPr lang="ru-RU" sz="2000" dirty="0">
                <a:solidFill>
                  <a:srgbClr val="FF0000"/>
                </a:solidFill>
                <a:latin typeface="Arial" panose="020B0604020202020204" pitchFamily="34" charset="0"/>
                <a:cs typeface="Arial" panose="020B0604020202020204" pitchFamily="34" charset="0"/>
              </a:rPr>
              <a:t>Персоналом спортсмена </a:t>
            </a:r>
            <a:r>
              <a:rPr lang="ru-RU" sz="2000" dirty="0">
                <a:solidFill>
                  <a:prstClr val="black"/>
                </a:solidFill>
                <a:latin typeface="Arial" panose="020B0604020202020204" pitchFamily="34" charset="0"/>
                <a:cs typeface="Arial" panose="020B0604020202020204" pitchFamily="34" charset="0"/>
              </a:rPr>
              <a:t>или любым </a:t>
            </a:r>
            <a:r>
              <a:rPr lang="ru-RU" sz="2000" dirty="0">
                <a:solidFill>
                  <a:srgbClr val="FF0000"/>
                </a:solidFill>
                <a:latin typeface="Arial" panose="020B0604020202020204" pitchFamily="34" charset="0"/>
                <a:cs typeface="Arial" panose="020B0604020202020204" pitchFamily="34" charset="0"/>
              </a:rPr>
              <a:t>иным Лицом</a:t>
            </a:r>
            <a:r>
              <a:rPr lang="ru-RU" sz="2000" dirty="0">
                <a:solidFill>
                  <a:prstClr val="black"/>
                </a:solidFill>
                <a:latin typeface="Arial" panose="020B0604020202020204" pitchFamily="34" charset="0"/>
                <a:cs typeface="Arial" panose="020B0604020202020204" pitchFamily="34" charset="0"/>
              </a:rPr>
              <a:t>, находящимся в компетенции Антидопинговой организации, любой третьей стороне</a:t>
            </a:r>
            <a:endParaRPr kumimoji="0" lang="aa-E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Рисунок 5">
            <a:extLst>
              <a:ext uri="{FF2B5EF4-FFF2-40B4-BE49-F238E27FC236}">
                <a16:creationId xmlns:a16="http://schemas.microsoft.com/office/drawing/2014/main" id="{833C2EEE-F4AC-4B02-AF61-F304DBD097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2072" y="245097"/>
            <a:ext cx="2395371" cy="613354"/>
          </a:xfrm>
          <a:prstGeom prst="rect">
            <a:avLst/>
          </a:prstGeom>
        </p:spPr>
      </p:pic>
    </p:spTree>
    <p:extLst>
      <p:ext uri="{BB962C8B-B14F-4D97-AF65-F5344CB8AC3E}">
        <p14:creationId xmlns:p14="http://schemas.microsoft.com/office/powerpoint/2010/main" val="1051591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C38631-BA31-4CD3-95F9-52D1780B2C2F}"/>
              </a:ext>
            </a:extLst>
          </p:cNvPr>
          <p:cNvSpPr>
            <a:spLocks noGrp="1"/>
          </p:cNvSpPr>
          <p:nvPr>
            <p:ph type="title"/>
          </p:nvPr>
        </p:nvSpPr>
        <p:spPr>
          <a:xfrm>
            <a:off x="711162" y="4760315"/>
            <a:ext cx="10113645" cy="822960"/>
          </a:xfrm>
        </p:spPr>
        <p:txBody>
          <a:bodyPr/>
          <a:lstStyle/>
          <a:p>
            <a:r>
              <a:rPr lang="ru-RU" sz="3200" i="1" dirty="0">
                <a:latin typeface="Arial" panose="020B0604020202020204" pitchFamily="34" charset="0"/>
                <a:cs typeface="Arial" panose="020B0604020202020204" pitchFamily="34" charset="0"/>
              </a:rPr>
              <a:t>Статья 2.8</a:t>
            </a:r>
            <a:endParaRPr lang="aa-ET" sz="3200" i="1" dirty="0">
              <a:latin typeface="Arial" panose="020B0604020202020204" pitchFamily="34" charset="0"/>
              <a:cs typeface="Arial" panose="020B0604020202020204" pitchFamily="34" charset="0"/>
            </a:endParaRPr>
          </a:p>
        </p:txBody>
      </p:sp>
      <p:sp>
        <p:nvSpPr>
          <p:cNvPr id="4" name="Текст 3">
            <a:extLst>
              <a:ext uri="{FF2B5EF4-FFF2-40B4-BE49-F238E27FC236}">
                <a16:creationId xmlns:a16="http://schemas.microsoft.com/office/drawing/2014/main" id="{0BDCCD64-886B-479E-BD99-D0AD1DF89C72}"/>
              </a:ext>
            </a:extLst>
          </p:cNvPr>
          <p:cNvSpPr>
            <a:spLocks noGrp="1"/>
          </p:cNvSpPr>
          <p:nvPr>
            <p:ph type="body" sz="half" idx="2"/>
          </p:nvPr>
        </p:nvSpPr>
        <p:spPr>
          <a:xfrm>
            <a:off x="711162" y="5651592"/>
            <a:ext cx="11260689" cy="594360"/>
          </a:xfrm>
        </p:spPr>
        <p:txBody>
          <a:bodyPr>
            <a:noAutofit/>
          </a:bodyPr>
          <a:lstStyle/>
          <a:p>
            <a:r>
              <a:rPr lang="ru-RU" sz="1800" dirty="0">
                <a:latin typeface="Arial" panose="020B0604020202020204" pitchFamily="34" charset="0"/>
                <a:cs typeface="Arial" panose="020B0604020202020204" pitchFamily="34" charset="0"/>
              </a:rPr>
              <a:t>Назначение или Попытка Назначения Спортсменом или иным Лицом любому Спортсмену в Соревновательном периоде Запрещенной субстанции или Запрещенного метода, или Назначение или Попытка Назначения любому Спортсмену во Внесоревновательном периоде Запрещенной субстанции или Запрещенного метода, запрещенных во Внесоревновательный период</a:t>
            </a:r>
          </a:p>
        </p:txBody>
      </p:sp>
      <p:sp>
        <p:nvSpPr>
          <p:cNvPr id="9" name="TextBox 8">
            <a:extLst>
              <a:ext uri="{FF2B5EF4-FFF2-40B4-BE49-F238E27FC236}">
                <a16:creationId xmlns:a16="http://schemas.microsoft.com/office/drawing/2014/main" id="{EA5BDFE0-1629-4C2A-8020-0784B00237EB}"/>
              </a:ext>
            </a:extLst>
          </p:cNvPr>
          <p:cNvSpPr txBox="1"/>
          <p:nvPr/>
        </p:nvSpPr>
        <p:spPr>
          <a:xfrm>
            <a:off x="409504" y="1212800"/>
            <a:ext cx="5237152" cy="1938992"/>
          </a:xfrm>
          <a:prstGeom prst="rect">
            <a:avLst/>
          </a:prstGeom>
          <a:noFill/>
          <a:ln w="38100">
            <a:solidFill>
              <a:schemeClr val="accent2">
                <a:lumMod val="75000"/>
              </a:schemeClr>
            </a:solidFill>
          </a:ln>
        </p:spPr>
        <p:txBody>
          <a:bodyPr wrap="square" rtlCol="0">
            <a:spAutoFit/>
          </a:bodyPr>
          <a:lstStyle/>
          <a:p>
            <a:pPr marL="342900" lvl="0" indent="-342900">
              <a:buClr>
                <a:srgbClr val="63A537">
                  <a:lumMod val="75000"/>
                </a:srgbClr>
              </a:buClr>
              <a:buFont typeface="Wingdings" panose="05000000000000000000" pitchFamily="2" charset="2"/>
              <a:buChar char="q"/>
            </a:pPr>
            <a:r>
              <a:rPr lang="ru-RU" sz="2000" b="1" dirty="0">
                <a:solidFill>
                  <a:srgbClr val="002060"/>
                </a:solidFill>
                <a:latin typeface="Arial" panose="020B0604020202020204" pitchFamily="34" charset="0"/>
                <a:cs typeface="Arial" panose="020B0604020202020204" pitchFamily="34" charset="0"/>
              </a:rPr>
              <a:t>НАЗНАЧЕНИЕ</a:t>
            </a:r>
            <a:r>
              <a:rPr lang="ru-RU" sz="2000" dirty="0">
                <a:solidFill>
                  <a:prstClr val="black"/>
                </a:solidFill>
                <a:latin typeface="Arial" panose="020B0604020202020204" pitchFamily="34" charset="0"/>
                <a:cs typeface="Arial" panose="020B0604020202020204" pitchFamily="34" charset="0"/>
              </a:rPr>
              <a:t> – предоставление, поставка, контроль, содействие, иной вид участия в Использовании или Попытке Использования другим Лицом Запрещенной субстанции или Запрещенного метода</a:t>
            </a:r>
            <a:endParaRPr kumimoji="0" lang="aa-E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11" name="Рисунок 10">
            <a:extLst>
              <a:ext uri="{FF2B5EF4-FFF2-40B4-BE49-F238E27FC236}">
                <a16:creationId xmlns:a16="http://schemas.microsoft.com/office/drawing/2014/main" id="{0AC8891D-E8FD-4277-9308-0BCECE6CCA2B}"/>
              </a:ext>
            </a:extLst>
          </p:cNvPr>
          <p:cNvPicPr>
            <a:picLocks noChangeAspect="1"/>
          </p:cNvPicPr>
          <p:nvPr/>
        </p:nvPicPr>
        <p:blipFill>
          <a:blip r:embed="rId2"/>
          <a:stretch>
            <a:fillRect/>
          </a:stretch>
        </p:blipFill>
        <p:spPr>
          <a:xfrm>
            <a:off x="6002141" y="1640445"/>
            <a:ext cx="914479" cy="914479"/>
          </a:xfrm>
          <a:prstGeom prst="rect">
            <a:avLst/>
          </a:prstGeom>
        </p:spPr>
      </p:pic>
      <p:sp>
        <p:nvSpPr>
          <p:cNvPr id="13" name="TextBox 12">
            <a:extLst>
              <a:ext uri="{FF2B5EF4-FFF2-40B4-BE49-F238E27FC236}">
                <a16:creationId xmlns:a16="http://schemas.microsoft.com/office/drawing/2014/main" id="{3A9EB752-7244-4F1D-992C-4043F91B7E9B}"/>
              </a:ext>
            </a:extLst>
          </p:cNvPr>
          <p:cNvSpPr txBox="1"/>
          <p:nvPr/>
        </p:nvSpPr>
        <p:spPr>
          <a:xfrm>
            <a:off x="7410041" y="1212800"/>
            <a:ext cx="4401248" cy="3139321"/>
          </a:xfrm>
          <a:prstGeom prst="rect">
            <a:avLst/>
          </a:prstGeom>
          <a:noFill/>
          <a:ln>
            <a:solidFill>
              <a:srgbClr val="FF0000"/>
            </a:solidFill>
          </a:ln>
        </p:spPr>
        <p:txBody>
          <a:bodyPr wrap="square" rtlCol="0">
            <a:spAutoFit/>
          </a:bodyPr>
          <a:lstStyle/>
          <a:p>
            <a:pPr marL="285750" indent="-285750">
              <a:buFont typeface="Wingdings" panose="05000000000000000000" pitchFamily="2" charset="2"/>
              <a:buChar char="§"/>
            </a:pPr>
            <a:r>
              <a:rPr lang="ru-RU" dirty="0">
                <a:solidFill>
                  <a:schemeClr val="accent1">
                    <a:lumMod val="75000"/>
                  </a:schemeClr>
                </a:solidFill>
              </a:rPr>
              <a:t>Исключением является использование субстанции или метода с реальной терапевтической целью, подтвержденной соответствующими документами или существуют другие объяснения</a:t>
            </a:r>
          </a:p>
          <a:p>
            <a:pPr marL="285750" indent="-285750">
              <a:buFont typeface="Wingdings" panose="05000000000000000000" pitchFamily="2" charset="2"/>
              <a:buChar char="§"/>
            </a:pPr>
            <a:r>
              <a:rPr lang="ru-RU" dirty="0">
                <a:solidFill>
                  <a:schemeClr val="accent1">
                    <a:lumMod val="75000"/>
                  </a:schemeClr>
                </a:solidFill>
              </a:rPr>
              <a:t>Не распространяется на действия   с субстанциями, которые не запрещены при Внесоревновательном Тестировании</a:t>
            </a:r>
          </a:p>
          <a:p>
            <a:endParaRPr lang="aa-ET" dirty="0"/>
          </a:p>
        </p:txBody>
      </p:sp>
      <p:pic>
        <p:nvPicPr>
          <p:cNvPr id="8" name="Рисунок 7">
            <a:extLst>
              <a:ext uri="{FF2B5EF4-FFF2-40B4-BE49-F238E27FC236}">
                <a16:creationId xmlns:a16="http://schemas.microsoft.com/office/drawing/2014/main" id="{25284B86-30A0-416B-B5A8-34ABE7A004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52072" y="245097"/>
            <a:ext cx="2395371" cy="613354"/>
          </a:xfrm>
          <a:prstGeom prst="rect">
            <a:avLst/>
          </a:prstGeom>
        </p:spPr>
      </p:pic>
    </p:spTree>
    <p:extLst>
      <p:ext uri="{BB962C8B-B14F-4D97-AF65-F5344CB8AC3E}">
        <p14:creationId xmlns:p14="http://schemas.microsoft.com/office/powerpoint/2010/main" val="2814498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C38631-BA31-4CD3-95F9-52D1780B2C2F}"/>
              </a:ext>
            </a:extLst>
          </p:cNvPr>
          <p:cNvSpPr>
            <a:spLocks noGrp="1"/>
          </p:cNvSpPr>
          <p:nvPr>
            <p:ph type="title"/>
          </p:nvPr>
        </p:nvSpPr>
        <p:spPr>
          <a:xfrm>
            <a:off x="711162" y="4760315"/>
            <a:ext cx="10113645" cy="822960"/>
          </a:xfrm>
        </p:spPr>
        <p:txBody>
          <a:bodyPr/>
          <a:lstStyle/>
          <a:p>
            <a:r>
              <a:rPr lang="ru-RU" sz="3200" i="1" dirty="0">
                <a:latin typeface="Arial" panose="020B0604020202020204" pitchFamily="34" charset="0"/>
                <a:cs typeface="Arial" panose="020B0604020202020204" pitchFamily="34" charset="0"/>
              </a:rPr>
              <a:t>Статья 2.9</a:t>
            </a:r>
            <a:endParaRPr lang="aa-ET" sz="3200" i="1" dirty="0">
              <a:latin typeface="Arial" panose="020B0604020202020204" pitchFamily="34" charset="0"/>
              <a:cs typeface="Arial" panose="020B0604020202020204" pitchFamily="34" charset="0"/>
            </a:endParaRPr>
          </a:p>
        </p:txBody>
      </p:sp>
      <p:sp>
        <p:nvSpPr>
          <p:cNvPr id="4" name="Текст 3">
            <a:extLst>
              <a:ext uri="{FF2B5EF4-FFF2-40B4-BE49-F238E27FC236}">
                <a16:creationId xmlns:a16="http://schemas.microsoft.com/office/drawing/2014/main" id="{0BDCCD64-886B-479E-BD99-D0AD1DF89C72}"/>
              </a:ext>
            </a:extLst>
          </p:cNvPr>
          <p:cNvSpPr>
            <a:spLocks noGrp="1"/>
          </p:cNvSpPr>
          <p:nvPr>
            <p:ph type="body" sz="half" idx="2"/>
          </p:nvPr>
        </p:nvSpPr>
        <p:spPr>
          <a:xfrm>
            <a:off x="711162" y="5651592"/>
            <a:ext cx="11260689" cy="594360"/>
          </a:xfrm>
        </p:spPr>
        <p:txBody>
          <a:bodyPr>
            <a:noAutofit/>
          </a:bodyPr>
          <a:lstStyle/>
          <a:p>
            <a:r>
              <a:rPr lang="ru-RU" sz="3200" dirty="0">
                <a:latin typeface="Arial" panose="020B0604020202020204" pitchFamily="34" charset="0"/>
                <a:cs typeface="Arial" panose="020B0604020202020204" pitchFamily="34" charset="0"/>
              </a:rPr>
              <a:t>Соучастие или Попытка соучастия Спортсмена или иного Лица</a:t>
            </a:r>
          </a:p>
        </p:txBody>
      </p:sp>
      <p:sp>
        <p:nvSpPr>
          <p:cNvPr id="9" name="TextBox 8">
            <a:extLst>
              <a:ext uri="{FF2B5EF4-FFF2-40B4-BE49-F238E27FC236}">
                <a16:creationId xmlns:a16="http://schemas.microsoft.com/office/drawing/2014/main" id="{EA5BDFE0-1629-4C2A-8020-0784B00237EB}"/>
              </a:ext>
            </a:extLst>
          </p:cNvPr>
          <p:cNvSpPr txBox="1"/>
          <p:nvPr/>
        </p:nvSpPr>
        <p:spPr>
          <a:xfrm>
            <a:off x="857466" y="1606637"/>
            <a:ext cx="8377974" cy="2246769"/>
          </a:xfrm>
          <a:prstGeom prst="rect">
            <a:avLst/>
          </a:prstGeom>
          <a:noFill/>
          <a:ln w="38100">
            <a:solidFill>
              <a:schemeClr val="accent2">
                <a:lumMod val="75000"/>
              </a:schemeClr>
            </a:solidFill>
          </a:ln>
        </p:spPr>
        <p:txBody>
          <a:bodyPr wrap="square" rtlCol="0">
            <a:spAutoFit/>
          </a:bodyPr>
          <a:lstStyle/>
          <a:p>
            <a:pPr marL="342900" lvl="0" indent="-342900">
              <a:buClr>
                <a:srgbClr val="63A537">
                  <a:lumMod val="75000"/>
                </a:srgbClr>
              </a:buClr>
              <a:buFont typeface="Wingdings" panose="05000000000000000000" pitchFamily="2" charset="2"/>
              <a:buChar char="q"/>
            </a:pPr>
            <a:r>
              <a:rPr lang="ru-RU" sz="2000" dirty="0">
                <a:solidFill>
                  <a:prstClr val="black"/>
                </a:solidFill>
                <a:latin typeface="Arial" panose="020B0604020202020204" pitchFamily="34" charset="0"/>
                <a:cs typeface="Arial" panose="020B0604020202020204" pitchFamily="34" charset="0"/>
              </a:rPr>
              <a:t>Содействие, поощрение, способствование, подстрекательство, вступление в сговор, сокрытие или любой другой вид намеренного соучастия или Попытка соучастия, включая нарушение или Попытку нарушения антидопинговых правил, или нарушение иным Лицом Статьи 10.14.1. (</a:t>
            </a:r>
            <a:r>
              <a:rPr lang="ru-RU" sz="2000" i="1" dirty="0">
                <a:solidFill>
                  <a:schemeClr val="accent1">
                    <a:lumMod val="75000"/>
                  </a:schemeClr>
                </a:solidFill>
                <a:latin typeface="Arial" panose="020B0604020202020204" pitchFamily="34" charset="0"/>
                <a:cs typeface="Arial" panose="020B0604020202020204" pitchFamily="34" charset="0"/>
              </a:rPr>
              <a:t>Запрет на участие в течение срока Дисквалификации или Временного отстранения</a:t>
            </a:r>
            <a:r>
              <a:rPr lang="ru-RU" sz="2000" dirty="0">
                <a:solidFill>
                  <a:prstClr val="black"/>
                </a:solidFill>
                <a:latin typeface="Arial" panose="020B0604020202020204" pitchFamily="34" charset="0"/>
                <a:cs typeface="Arial" panose="020B0604020202020204" pitchFamily="34" charset="0"/>
              </a:rPr>
              <a:t>)</a:t>
            </a:r>
          </a:p>
          <a:p>
            <a:pPr marL="342900" lvl="0" indent="-342900">
              <a:buClr>
                <a:srgbClr val="63A537">
                  <a:lumMod val="75000"/>
                </a:srgbClr>
              </a:buClr>
              <a:buFont typeface="Wingdings" panose="05000000000000000000" pitchFamily="2" charset="2"/>
              <a:buChar char="q"/>
            </a:pPr>
            <a:endParaRPr kumimoji="0" lang="aa-E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Рисунок 5">
            <a:extLst>
              <a:ext uri="{FF2B5EF4-FFF2-40B4-BE49-F238E27FC236}">
                <a16:creationId xmlns:a16="http://schemas.microsoft.com/office/drawing/2014/main" id="{B89F7450-9FEF-46BA-A58F-A861C8EC19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2072" y="245097"/>
            <a:ext cx="2395371" cy="613354"/>
          </a:xfrm>
          <a:prstGeom prst="rect">
            <a:avLst/>
          </a:prstGeom>
        </p:spPr>
      </p:pic>
    </p:spTree>
    <p:extLst>
      <p:ext uri="{BB962C8B-B14F-4D97-AF65-F5344CB8AC3E}">
        <p14:creationId xmlns:p14="http://schemas.microsoft.com/office/powerpoint/2010/main" val="1032611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C38631-BA31-4CD3-95F9-52D1780B2C2F}"/>
              </a:ext>
            </a:extLst>
          </p:cNvPr>
          <p:cNvSpPr>
            <a:spLocks noGrp="1"/>
          </p:cNvSpPr>
          <p:nvPr>
            <p:ph type="title"/>
          </p:nvPr>
        </p:nvSpPr>
        <p:spPr>
          <a:xfrm>
            <a:off x="711162" y="4760315"/>
            <a:ext cx="10113645" cy="822960"/>
          </a:xfrm>
        </p:spPr>
        <p:txBody>
          <a:bodyPr/>
          <a:lstStyle/>
          <a:p>
            <a:r>
              <a:rPr lang="ru-RU" sz="3200" i="1" dirty="0">
                <a:latin typeface="Arial" panose="020B0604020202020204" pitchFamily="34" charset="0"/>
                <a:cs typeface="Arial" panose="020B0604020202020204" pitchFamily="34" charset="0"/>
              </a:rPr>
              <a:t>Статья 2.10</a:t>
            </a:r>
            <a:endParaRPr lang="aa-ET" sz="3200" i="1" dirty="0">
              <a:latin typeface="Arial" panose="020B0604020202020204" pitchFamily="34" charset="0"/>
              <a:cs typeface="Arial" panose="020B0604020202020204" pitchFamily="34" charset="0"/>
            </a:endParaRPr>
          </a:p>
        </p:txBody>
      </p:sp>
      <p:sp>
        <p:nvSpPr>
          <p:cNvPr id="4" name="Текст 3">
            <a:extLst>
              <a:ext uri="{FF2B5EF4-FFF2-40B4-BE49-F238E27FC236}">
                <a16:creationId xmlns:a16="http://schemas.microsoft.com/office/drawing/2014/main" id="{0BDCCD64-886B-479E-BD99-D0AD1DF89C72}"/>
              </a:ext>
            </a:extLst>
          </p:cNvPr>
          <p:cNvSpPr>
            <a:spLocks noGrp="1"/>
          </p:cNvSpPr>
          <p:nvPr>
            <p:ph type="body" sz="half" idx="2"/>
          </p:nvPr>
        </p:nvSpPr>
        <p:spPr>
          <a:xfrm>
            <a:off x="711163" y="5651592"/>
            <a:ext cx="11110050" cy="594360"/>
          </a:xfrm>
        </p:spPr>
        <p:txBody>
          <a:bodyPr>
            <a:noAutofit/>
          </a:bodyPr>
          <a:lstStyle/>
          <a:p>
            <a:r>
              <a:rPr lang="ru-RU" sz="3200" dirty="0">
                <a:latin typeface="Arial" panose="020B0604020202020204" pitchFamily="34" charset="0"/>
                <a:cs typeface="Arial" panose="020B0604020202020204" pitchFamily="34" charset="0"/>
              </a:rPr>
              <a:t>Запрещенное сотрудничество Спортсмена или</a:t>
            </a:r>
          </a:p>
          <a:p>
            <a:r>
              <a:rPr lang="ru-RU" sz="3200" dirty="0">
                <a:latin typeface="Arial" panose="020B0604020202020204" pitchFamily="34" charset="0"/>
                <a:cs typeface="Arial" panose="020B0604020202020204" pitchFamily="34" charset="0"/>
              </a:rPr>
              <a:t>иного Лица</a:t>
            </a:r>
          </a:p>
        </p:txBody>
      </p:sp>
      <p:sp>
        <p:nvSpPr>
          <p:cNvPr id="9" name="TextBox 8">
            <a:extLst>
              <a:ext uri="{FF2B5EF4-FFF2-40B4-BE49-F238E27FC236}">
                <a16:creationId xmlns:a16="http://schemas.microsoft.com/office/drawing/2014/main" id="{EA5BDFE0-1629-4C2A-8020-0784B00237EB}"/>
              </a:ext>
            </a:extLst>
          </p:cNvPr>
          <p:cNvSpPr txBox="1"/>
          <p:nvPr/>
        </p:nvSpPr>
        <p:spPr>
          <a:xfrm>
            <a:off x="484919" y="521855"/>
            <a:ext cx="6490916" cy="4093428"/>
          </a:xfrm>
          <a:prstGeom prst="rect">
            <a:avLst/>
          </a:prstGeom>
          <a:noFill/>
          <a:ln w="38100">
            <a:solidFill>
              <a:schemeClr val="accent2">
                <a:lumMod val="75000"/>
              </a:schemeClr>
            </a:solidFill>
          </a:ln>
        </p:spPr>
        <p:txBody>
          <a:bodyPr wrap="square" rtlCol="0">
            <a:spAutoFit/>
          </a:bodyPr>
          <a:lstStyle/>
          <a:p>
            <a:pPr marL="342900" lvl="0" indent="-342900">
              <a:buClr>
                <a:srgbClr val="63A537">
                  <a:lumMod val="75000"/>
                </a:srgbClr>
              </a:buClr>
              <a:buFont typeface="Wingdings" panose="05000000000000000000" pitchFamily="2" charset="2"/>
              <a:buChar char="q"/>
            </a:pPr>
            <a:r>
              <a:rPr lang="ru-RU" sz="2000" dirty="0">
                <a:solidFill>
                  <a:prstClr val="black"/>
                </a:solidFill>
                <a:latin typeface="Arial" panose="020B0604020202020204" pitchFamily="34" charset="0"/>
                <a:cs typeface="Arial" panose="020B0604020202020204" pitchFamily="34" charset="0"/>
              </a:rPr>
              <a:t>Спортсмены и иные Лица не должны работать с тренерами, инструкторами, врачами или иным Персоналом спортсмена, которые отбывают Дисквалификацию в связи с нарушением антидопинговых правил, или которые были признаны виновными в ходе дисциплинарного расследования или по уголовному делу в отношении допинга. Данное правило также запрещает сотрудничество с любым иным Спортсменом, который действует в качестве тренера или Лица, участвующего в подготовке Спортсмена, который отбывает Дисквалификацию</a:t>
            </a:r>
          </a:p>
        </p:txBody>
      </p:sp>
      <p:sp>
        <p:nvSpPr>
          <p:cNvPr id="3" name="Прямоугольник 2">
            <a:extLst>
              <a:ext uri="{FF2B5EF4-FFF2-40B4-BE49-F238E27FC236}">
                <a16:creationId xmlns:a16="http://schemas.microsoft.com/office/drawing/2014/main" id="{F6822A39-1CBB-4896-B9C2-051AB2828BD7}"/>
              </a:ext>
            </a:extLst>
          </p:cNvPr>
          <p:cNvSpPr/>
          <p:nvPr/>
        </p:nvSpPr>
        <p:spPr>
          <a:xfrm>
            <a:off x="6774226" y="1393752"/>
            <a:ext cx="4687758" cy="2462213"/>
          </a:xfrm>
          <a:prstGeom prst="rect">
            <a:avLst/>
          </a:prstGeom>
        </p:spPr>
        <p:txBody>
          <a:bodyPr wrap="square">
            <a:spAutoFit/>
          </a:bodyPr>
          <a:lstStyle/>
          <a:p>
            <a:pPr marL="900430" marR="180340" algn="ctr">
              <a:spcBef>
                <a:spcPts val="380"/>
              </a:spcBef>
              <a:spcAft>
                <a:spcPts val="0"/>
              </a:spcAft>
              <a:tabLst>
                <a:tab pos="4770755" algn="l"/>
              </a:tabLst>
            </a:pPr>
            <a:r>
              <a:rPr lang="ru-RU" sz="1400" i="1" dirty="0">
                <a:solidFill>
                  <a:schemeClr val="accent1">
                    <a:lumMod val="75000"/>
                  </a:schemeClr>
                </a:solidFill>
                <a:latin typeface="Arial" panose="020B0604020202020204" pitchFamily="34" charset="0"/>
                <a:ea typeface="Verdana" panose="020B0604030504040204" pitchFamily="34" charset="0"/>
                <a:cs typeface="Arial" panose="020B0604020202020204" pitchFamily="34" charset="0"/>
              </a:rPr>
              <a:t>Получение советов по тренировкам, стратегии, технике, питанию или медицине; получение терапии, лечения или рецептов; предоставление биологических  материалов для анализа; или разрешение Персоналу спортсмена действовать в качестве агента или представителя. Запрещенное сотрудничество не обязательно предусматривает какую-либо форму компенсации.</a:t>
            </a:r>
            <a:endParaRPr lang="aa-ET" sz="1400" dirty="0">
              <a:solidFill>
                <a:schemeClr val="accent1">
                  <a:lumMod val="75000"/>
                </a:schemeClr>
              </a:solidFill>
              <a:latin typeface="Arial" panose="020B0604020202020204" pitchFamily="34" charset="0"/>
              <a:ea typeface="Calibri" panose="020F0502020204030204" pitchFamily="34" charset="0"/>
              <a:cs typeface="Arial" panose="020B0604020202020204" pitchFamily="34" charset="0"/>
            </a:endParaRPr>
          </a:p>
        </p:txBody>
      </p:sp>
      <p:pic>
        <p:nvPicPr>
          <p:cNvPr id="7" name="Рисунок 6">
            <a:extLst>
              <a:ext uri="{FF2B5EF4-FFF2-40B4-BE49-F238E27FC236}">
                <a16:creationId xmlns:a16="http://schemas.microsoft.com/office/drawing/2014/main" id="{8511B5C2-848B-4CAE-8C7B-6E35A19B53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2072" y="245097"/>
            <a:ext cx="2395371" cy="613354"/>
          </a:xfrm>
          <a:prstGeom prst="rect">
            <a:avLst/>
          </a:prstGeom>
        </p:spPr>
      </p:pic>
    </p:spTree>
    <p:extLst>
      <p:ext uri="{BB962C8B-B14F-4D97-AF65-F5344CB8AC3E}">
        <p14:creationId xmlns:p14="http://schemas.microsoft.com/office/powerpoint/2010/main" val="45620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C38631-BA31-4CD3-95F9-52D1780B2C2F}"/>
              </a:ext>
            </a:extLst>
          </p:cNvPr>
          <p:cNvSpPr>
            <a:spLocks noGrp="1"/>
          </p:cNvSpPr>
          <p:nvPr>
            <p:ph type="title"/>
          </p:nvPr>
        </p:nvSpPr>
        <p:spPr>
          <a:xfrm>
            <a:off x="711162" y="4684901"/>
            <a:ext cx="10113645" cy="822960"/>
          </a:xfrm>
        </p:spPr>
        <p:txBody>
          <a:bodyPr/>
          <a:lstStyle/>
          <a:p>
            <a:r>
              <a:rPr lang="ru-RU" sz="3200" i="1" dirty="0">
                <a:latin typeface="Arial" panose="020B0604020202020204" pitchFamily="34" charset="0"/>
                <a:cs typeface="Arial" panose="020B0604020202020204" pitchFamily="34" charset="0"/>
              </a:rPr>
              <a:t>Статья 2.11</a:t>
            </a:r>
            <a:endParaRPr lang="aa-ET" sz="3200" i="1" dirty="0">
              <a:latin typeface="Arial" panose="020B0604020202020204" pitchFamily="34" charset="0"/>
              <a:cs typeface="Arial" panose="020B0604020202020204" pitchFamily="34" charset="0"/>
            </a:endParaRPr>
          </a:p>
        </p:txBody>
      </p:sp>
      <p:sp>
        <p:nvSpPr>
          <p:cNvPr id="4" name="Текст 3">
            <a:extLst>
              <a:ext uri="{FF2B5EF4-FFF2-40B4-BE49-F238E27FC236}">
                <a16:creationId xmlns:a16="http://schemas.microsoft.com/office/drawing/2014/main" id="{0BDCCD64-886B-479E-BD99-D0AD1DF89C72}"/>
              </a:ext>
            </a:extLst>
          </p:cNvPr>
          <p:cNvSpPr>
            <a:spLocks noGrp="1"/>
          </p:cNvSpPr>
          <p:nvPr>
            <p:ph type="body" sz="half" idx="2"/>
          </p:nvPr>
        </p:nvSpPr>
        <p:spPr>
          <a:xfrm>
            <a:off x="715314" y="5507861"/>
            <a:ext cx="11873622" cy="594360"/>
          </a:xfrm>
        </p:spPr>
        <p:txBody>
          <a:bodyPr>
            <a:noAutofit/>
          </a:bodyPr>
          <a:lstStyle/>
          <a:p>
            <a:r>
              <a:rPr lang="ru-RU" sz="2400" dirty="0">
                <a:latin typeface="Arial" panose="020B0604020202020204" pitchFamily="34" charset="0"/>
                <a:cs typeface="Arial" panose="020B0604020202020204" pitchFamily="34" charset="0"/>
              </a:rPr>
              <a:t>Действия Спортсмена или иного Лица, направленные на Воспрепятствование или Преследование за сообщение уполномоченным органам информации о нарушении антидопинговых правил</a:t>
            </a:r>
          </a:p>
        </p:txBody>
      </p:sp>
      <p:sp>
        <p:nvSpPr>
          <p:cNvPr id="8" name="TextBox 7">
            <a:extLst>
              <a:ext uri="{FF2B5EF4-FFF2-40B4-BE49-F238E27FC236}">
                <a16:creationId xmlns:a16="http://schemas.microsoft.com/office/drawing/2014/main" id="{7CFF4552-C26A-46C8-8E79-E177E36FADE2}"/>
              </a:ext>
            </a:extLst>
          </p:cNvPr>
          <p:cNvSpPr txBox="1"/>
          <p:nvPr/>
        </p:nvSpPr>
        <p:spPr>
          <a:xfrm>
            <a:off x="579186" y="1207026"/>
            <a:ext cx="7796717" cy="2862322"/>
          </a:xfrm>
          <a:prstGeom prst="rect">
            <a:avLst/>
          </a:prstGeom>
          <a:noFill/>
          <a:ln w="38100">
            <a:solidFill>
              <a:schemeClr val="accent2">
                <a:lumMod val="75000"/>
              </a:schemeClr>
            </a:solidFill>
          </a:ln>
        </p:spPr>
        <p:txBody>
          <a:bodyPr wrap="square" rtlCol="0">
            <a:spAutoFit/>
          </a:bodyPr>
          <a:lstStyle/>
          <a:p>
            <a:pPr marL="342900" lvl="0" indent="-342900">
              <a:buClr>
                <a:srgbClr val="63A537">
                  <a:lumMod val="75000"/>
                </a:srgbClr>
              </a:buClr>
              <a:buFont typeface="Wingdings" panose="05000000000000000000" pitchFamily="2" charset="2"/>
              <a:buChar char="q"/>
            </a:pPr>
            <a:r>
              <a:rPr lang="ru-RU" sz="2000" dirty="0">
                <a:solidFill>
                  <a:prstClr val="black"/>
                </a:solidFill>
                <a:latin typeface="Arial" panose="020B0604020202020204" pitchFamily="34" charset="0"/>
                <a:cs typeface="Arial" panose="020B0604020202020204" pitchFamily="34" charset="0"/>
              </a:rPr>
              <a:t>Данное правило защищает тех, кто хочет сообщить о фактах нарушения антидопинговых правил, и применяется если:</a:t>
            </a:r>
          </a:p>
          <a:p>
            <a:pPr lvl="0">
              <a:buClr>
                <a:srgbClr val="63A537">
                  <a:lumMod val="75000"/>
                </a:srgbClr>
              </a:buClr>
            </a:pPr>
            <a:endParaRPr lang="ru-RU" sz="2000" dirty="0">
              <a:solidFill>
                <a:prstClr val="black"/>
              </a:solidFill>
              <a:latin typeface="Arial" panose="020B0604020202020204" pitchFamily="34" charset="0"/>
              <a:cs typeface="Arial" panose="020B0604020202020204" pitchFamily="34" charset="0"/>
            </a:endParaRPr>
          </a:p>
          <a:p>
            <a:pPr marL="342900" lvl="0" indent="-342900">
              <a:buClr>
                <a:srgbClr val="63A537">
                  <a:lumMod val="75000"/>
                </a:srgbClr>
              </a:buClr>
              <a:buFont typeface="Wingdings" panose="05000000000000000000" pitchFamily="2" charset="2"/>
              <a:buChar char="§"/>
            </a:pPr>
            <a:r>
              <a:rPr lang="ru-RU" sz="2000" dirty="0">
                <a:solidFill>
                  <a:prstClr val="black"/>
                </a:solidFill>
                <a:latin typeface="Arial" panose="020B0604020202020204" pitchFamily="34" charset="0"/>
                <a:cs typeface="Arial" panose="020B0604020202020204" pitchFamily="34" charset="0"/>
              </a:rPr>
              <a:t>кто-либо подвергается угрозам или запугиваниям с целью воспрепятствования сообщению о нарушении антидопинговых правил уполномоченным органам</a:t>
            </a:r>
          </a:p>
          <a:p>
            <a:pPr marL="342900" lvl="0" indent="-342900">
              <a:buClr>
                <a:srgbClr val="63A537">
                  <a:lumMod val="75000"/>
                </a:srgbClr>
              </a:buClr>
              <a:buFont typeface="Wingdings" panose="05000000000000000000" pitchFamily="2" charset="2"/>
              <a:buChar char="§"/>
            </a:pPr>
            <a:endParaRPr lang="ru-RU" sz="2000" dirty="0">
              <a:solidFill>
                <a:prstClr val="black"/>
              </a:solidFill>
              <a:latin typeface="Arial" panose="020B0604020202020204" pitchFamily="34" charset="0"/>
              <a:cs typeface="Arial" panose="020B0604020202020204" pitchFamily="34" charset="0"/>
            </a:endParaRPr>
          </a:p>
          <a:p>
            <a:pPr marL="342900" lvl="0" indent="-342900">
              <a:buClr>
                <a:srgbClr val="63A537">
                  <a:lumMod val="75000"/>
                </a:srgbClr>
              </a:buClr>
              <a:buFont typeface="Wingdings" panose="05000000000000000000" pitchFamily="2" charset="2"/>
              <a:buChar char="§"/>
            </a:pPr>
            <a:r>
              <a:rPr lang="ru-RU" sz="2000" dirty="0">
                <a:solidFill>
                  <a:prstClr val="black"/>
                </a:solidFill>
                <a:latin typeface="Arial" panose="020B0604020202020204" pitchFamily="34" charset="0"/>
                <a:cs typeface="Arial" panose="020B0604020202020204" pitchFamily="34" charset="0"/>
              </a:rPr>
              <a:t>кто-либо подвергается преследованиям за сообщение о нарушении антидопинговых правил</a:t>
            </a:r>
          </a:p>
        </p:txBody>
      </p:sp>
      <p:pic>
        <p:nvPicPr>
          <p:cNvPr id="13" name="Рисунок 12" descr="Маркетинг">
            <a:extLst>
              <a:ext uri="{FF2B5EF4-FFF2-40B4-BE49-F238E27FC236}">
                <a16:creationId xmlns:a16="http://schemas.microsoft.com/office/drawing/2014/main" id="{72EFDC60-CE3A-4505-A8EF-085662A9B61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68307" y="1518439"/>
            <a:ext cx="1836655" cy="1836655"/>
          </a:xfrm>
          <a:prstGeom prst="rect">
            <a:avLst/>
          </a:prstGeom>
        </p:spPr>
      </p:pic>
      <p:pic>
        <p:nvPicPr>
          <p:cNvPr id="7" name="Рисунок 6">
            <a:extLst>
              <a:ext uri="{FF2B5EF4-FFF2-40B4-BE49-F238E27FC236}">
                <a16:creationId xmlns:a16="http://schemas.microsoft.com/office/drawing/2014/main" id="{27C83D36-B7A6-4FBF-A218-77955B4D72A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52072" y="245097"/>
            <a:ext cx="2395371" cy="613354"/>
          </a:xfrm>
          <a:prstGeom prst="rect">
            <a:avLst/>
          </a:prstGeom>
        </p:spPr>
      </p:pic>
    </p:spTree>
    <p:extLst>
      <p:ext uri="{BB962C8B-B14F-4D97-AF65-F5344CB8AC3E}">
        <p14:creationId xmlns:p14="http://schemas.microsoft.com/office/powerpoint/2010/main" val="604926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2BC0B8-9E43-4B45-8631-D66132B771D5}"/>
              </a:ext>
            </a:extLst>
          </p:cNvPr>
          <p:cNvSpPr>
            <a:spLocks noGrp="1"/>
          </p:cNvSpPr>
          <p:nvPr>
            <p:ph type="title"/>
          </p:nvPr>
        </p:nvSpPr>
        <p:spPr/>
        <p:txBody>
          <a:bodyPr>
            <a:normAutofit/>
          </a:bodyPr>
          <a:lstStyle/>
          <a:p>
            <a:pPr algn="ctr"/>
            <a:br>
              <a:rPr lang="ru-RU" dirty="0">
                <a:solidFill>
                  <a:srgbClr val="004893"/>
                </a:solidFill>
              </a:rPr>
            </a:br>
            <a:br>
              <a:rPr lang="ru-RU" dirty="0">
                <a:solidFill>
                  <a:srgbClr val="004893"/>
                </a:solidFill>
              </a:rPr>
            </a:br>
            <a:endParaRPr lang="aa-ET" sz="4400" b="1" dirty="0">
              <a:solidFill>
                <a:srgbClr val="004893"/>
              </a:solidFill>
              <a:latin typeface="Gabriola" panose="04040605051002020D02" pitchFamily="82" charset="0"/>
            </a:endParaRPr>
          </a:p>
        </p:txBody>
      </p:sp>
      <p:sp>
        <p:nvSpPr>
          <p:cNvPr id="3" name="Объект 2">
            <a:extLst>
              <a:ext uri="{FF2B5EF4-FFF2-40B4-BE49-F238E27FC236}">
                <a16:creationId xmlns:a16="http://schemas.microsoft.com/office/drawing/2014/main" id="{385B4121-1C54-4FDE-A0EB-130FEFCF3763}"/>
              </a:ext>
            </a:extLst>
          </p:cNvPr>
          <p:cNvSpPr>
            <a:spLocks noGrp="1"/>
          </p:cNvSpPr>
          <p:nvPr>
            <p:ph idx="1"/>
          </p:nvPr>
        </p:nvSpPr>
        <p:spPr>
          <a:xfrm>
            <a:off x="4800600" y="977323"/>
            <a:ext cx="6934200" cy="4707040"/>
          </a:xfrm>
          <a:ln>
            <a:solidFill>
              <a:schemeClr val="accent2">
                <a:lumMod val="75000"/>
              </a:schemeClr>
            </a:solidFill>
          </a:ln>
        </p:spPr>
        <p:txBody>
          <a:bodyPr>
            <a:noAutofit/>
          </a:bodyPr>
          <a:lstStyle/>
          <a:p>
            <a:r>
              <a:rPr lang="ru-RU" i="1" dirty="0">
                <a:solidFill>
                  <a:srgbClr val="FF0000"/>
                </a:solidFill>
                <a:latin typeface="Arial" panose="020B0604020202020204" pitchFamily="34" charset="0"/>
                <a:cs typeface="Arial" panose="020B0604020202020204" pitchFamily="34" charset="0"/>
              </a:rPr>
              <a:t>Антидопинговые программы </a:t>
            </a:r>
            <a:r>
              <a:rPr lang="ru-RU" dirty="0">
                <a:latin typeface="Arial" panose="020B0604020202020204" pitchFamily="34" charset="0"/>
                <a:cs typeface="Arial" panose="020B0604020202020204" pitchFamily="34" charset="0"/>
              </a:rPr>
              <a:t>основаны на ценностях спорта, что часто называют </a:t>
            </a:r>
            <a:r>
              <a:rPr lang="ru-RU" dirty="0">
                <a:solidFill>
                  <a:srgbClr val="002060"/>
                </a:solidFill>
                <a:latin typeface="Arial" panose="020B0604020202020204" pitchFamily="34" charset="0"/>
                <a:cs typeface="Arial" panose="020B0604020202020204" pitchFamily="34" charset="0"/>
              </a:rPr>
              <a:t>«духом спорта»: </a:t>
            </a:r>
            <a:r>
              <a:rPr lang="ru-RU" dirty="0">
                <a:latin typeface="Arial" panose="020B0604020202020204" pitchFamily="34" charset="0"/>
                <a:cs typeface="Arial" panose="020B0604020202020204" pitchFamily="34" charset="0"/>
              </a:rPr>
              <a:t>стремление к достижению человеком превосходства благодаря целенаправленному совершенствованию природных талантов каждого Спортсмена.</a:t>
            </a:r>
          </a:p>
          <a:p>
            <a:r>
              <a:rPr lang="ru-RU" i="1" dirty="0">
                <a:solidFill>
                  <a:srgbClr val="FF0000"/>
                </a:solidFill>
                <a:latin typeface="Arial" panose="020B0604020202020204" pitchFamily="34" charset="0"/>
                <a:cs typeface="Arial" panose="020B0604020202020204" pitchFamily="34" charset="0"/>
              </a:rPr>
              <a:t>Антидопинговые программы </a:t>
            </a:r>
            <a:r>
              <a:rPr lang="ru-RU" dirty="0">
                <a:latin typeface="Arial" panose="020B0604020202020204" pitchFamily="34" charset="0"/>
                <a:cs typeface="Arial" panose="020B0604020202020204" pitchFamily="34" charset="0"/>
              </a:rPr>
              <a:t>направлены на защиту здоровья Спортсмена и предоставление возможности Спортсменам достигать истинного мастерства без Использования Запрещенных субстанций и Запрещенных методов. </a:t>
            </a:r>
          </a:p>
          <a:p>
            <a:r>
              <a:rPr lang="ru-RU" i="1" dirty="0">
                <a:solidFill>
                  <a:srgbClr val="FF0000"/>
                </a:solidFill>
                <a:latin typeface="Arial" panose="020B0604020202020204" pitchFamily="34" charset="0"/>
                <a:cs typeface="Arial" panose="020B0604020202020204" pitchFamily="34" charset="0"/>
              </a:rPr>
              <a:t>Антидопинговые программы </a:t>
            </a:r>
            <a:r>
              <a:rPr lang="ru-RU" dirty="0">
                <a:latin typeface="Arial" panose="020B0604020202020204" pitchFamily="34" charset="0"/>
                <a:cs typeface="Arial" panose="020B0604020202020204" pitchFamily="34" charset="0"/>
              </a:rPr>
              <a:t>направлены на поддержание целостности спорта с точки зрения уважения правил, других участников соревнований,  честной борьбы, равных условий “игры” и ценности чистого спорта во всем мире.</a:t>
            </a:r>
          </a:p>
        </p:txBody>
      </p:sp>
      <p:sp>
        <p:nvSpPr>
          <p:cNvPr id="6" name="TextBox 5">
            <a:extLst>
              <a:ext uri="{FF2B5EF4-FFF2-40B4-BE49-F238E27FC236}">
                <a16:creationId xmlns:a16="http://schemas.microsoft.com/office/drawing/2014/main" id="{414709C1-BF58-4029-8AD2-4C0D21DB5173}"/>
              </a:ext>
            </a:extLst>
          </p:cNvPr>
          <p:cNvSpPr txBox="1"/>
          <p:nvPr/>
        </p:nvSpPr>
        <p:spPr>
          <a:xfrm>
            <a:off x="1151477" y="2954770"/>
            <a:ext cx="1811843" cy="400110"/>
          </a:xfrm>
          <a:prstGeom prst="rect">
            <a:avLst/>
          </a:prstGeom>
          <a:noFill/>
        </p:spPr>
        <p:txBody>
          <a:bodyPr wrap="none" rtlCol="0">
            <a:spAutoFit/>
          </a:bodyPr>
          <a:lstStyle/>
          <a:p>
            <a:r>
              <a:rPr lang="en-US" sz="2000" b="1" dirty="0">
                <a:solidFill>
                  <a:srgbClr val="002060"/>
                </a:solidFill>
                <a:latin typeface="Arial" panose="020B0604020202020204" pitchFamily="34" charset="0"/>
                <a:cs typeface="Arial" panose="020B0604020202020204" pitchFamily="34" charset="0"/>
              </a:rPr>
              <a:t>www.nada.by</a:t>
            </a:r>
            <a:endParaRPr lang="aa-ET" sz="2000" b="1" dirty="0">
              <a:solidFill>
                <a:srgbClr val="002060"/>
              </a:solidFill>
              <a:latin typeface="Arial" panose="020B0604020202020204" pitchFamily="34" charset="0"/>
              <a:cs typeface="Arial" panose="020B0604020202020204" pitchFamily="34" charset="0"/>
            </a:endParaRPr>
          </a:p>
        </p:txBody>
      </p:sp>
      <p:pic>
        <p:nvPicPr>
          <p:cNvPr id="7" name="Рисунок 6">
            <a:extLst>
              <a:ext uri="{FF2B5EF4-FFF2-40B4-BE49-F238E27FC236}">
                <a16:creationId xmlns:a16="http://schemas.microsoft.com/office/drawing/2014/main" id="{1E7710DE-DCB9-47AE-B674-95A38932CF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515" y="1737359"/>
            <a:ext cx="2395371" cy="613354"/>
          </a:xfrm>
          <a:prstGeom prst="rect">
            <a:avLst/>
          </a:prstGeom>
        </p:spPr>
      </p:pic>
    </p:spTree>
    <p:extLst>
      <p:ext uri="{BB962C8B-B14F-4D97-AF65-F5344CB8AC3E}">
        <p14:creationId xmlns:p14="http://schemas.microsoft.com/office/powerpoint/2010/main" val="3451542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ADE837-284F-4F82-A78C-9D4589C202F9}"/>
              </a:ext>
            </a:extLst>
          </p:cNvPr>
          <p:cNvSpPr>
            <a:spLocks noGrp="1"/>
          </p:cNvSpPr>
          <p:nvPr>
            <p:ph type="title"/>
          </p:nvPr>
        </p:nvSpPr>
        <p:spPr>
          <a:xfrm>
            <a:off x="1219828" y="5480272"/>
            <a:ext cx="10411340" cy="822960"/>
          </a:xfrm>
        </p:spPr>
        <p:txBody>
          <a:bodyPr/>
          <a:lstStyle/>
          <a:p>
            <a:pPr algn="ctr"/>
            <a:r>
              <a:rPr lang="ru-RU" b="1" dirty="0">
                <a:effectLst>
                  <a:outerShdw blurRad="38100" dist="38100" dir="2700000" algn="tl">
                    <a:srgbClr val="000000">
                      <a:alpha val="43137"/>
                    </a:srgbClr>
                  </a:outerShdw>
                </a:effectLst>
              </a:rPr>
              <a:t>ДОПИНГ- ЭТО НАРУШЕНИЕ ОДНОГО ИЛИ НЕСКОЛЬКИХ АНТИДОПИНГОВЫХ ПРАВИЛ</a:t>
            </a:r>
            <a:endParaRPr lang="aa-ET" b="1" dirty="0">
              <a:effectLst>
                <a:outerShdw blurRad="38100" dist="38100" dir="2700000" algn="tl">
                  <a:srgbClr val="000000">
                    <a:alpha val="43137"/>
                  </a:srgbClr>
                </a:outerShdw>
              </a:effectLst>
            </a:endParaRPr>
          </a:p>
        </p:txBody>
      </p:sp>
      <p:sp>
        <p:nvSpPr>
          <p:cNvPr id="6" name="Прямоугольник 5">
            <a:extLst>
              <a:ext uri="{FF2B5EF4-FFF2-40B4-BE49-F238E27FC236}">
                <a16:creationId xmlns:a16="http://schemas.microsoft.com/office/drawing/2014/main" id="{5E21E9E6-1167-4A3E-BD6E-4C318F7660F7}"/>
              </a:ext>
            </a:extLst>
          </p:cNvPr>
          <p:cNvSpPr/>
          <p:nvPr/>
        </p:nvSpPr>
        <p:spPr>
          <a:xfrm>
            <a:off x="787109" y="1183488"/>
            <a:ext cx="5953058" cy="1569660"/>
          </a:xfrm>
          <a:prstGeom prst="rect">
            <a:avLst/>
          </a:prstGeom>
          <a:ln w="38100">
            <a:solidFill>
              <a:schemeClr val="accent2">
                <a:lumMod val="75000"/>
              </a:schemeClr>
            </a:solidFill>
          </a:ln>
        </p:spPr>
        <p:txBody>
          <a:bodyPr wrap="square">
            <a:spAutoFit/>
          </a:bodyPr>
          <a:lstStyle/>
          <a:p>
            <a:pPr marL="342900" indent="-342900" algn="just">
              <a:buClr>
                <a:schemeClr val="accent2">
                  <a:lumMod val="75000"/>
                </a:schemeClr>
              </a:buClr>
              <a:buFont typeface="Wingdings" panose="05000000000000000000" pitchFamily="2" charset="2"/>
              <a:buChar char="q"/>
            </a:pPr>
            <a:r>
              <a:rPr lang="ru-RU" sz="2400" dirty="0">
                <a:latin typeface="Arial" panose="020B0604020202020204" pitchFamily="34" charset="0"/>
                <a:cs typeface="Arial" panose="020B0604020202020204" pitchFamily="34" charset="0"/>
              </a:rPr>
              <a:t>Спортсмены или иные Лица несут ответственность за незнание того, что включает в себя понятие </a:t>
            </a:r>
            <a:r>
              <a:rPr lang="ru-RU" sz="2400" dirty="0">
                <a:solidFill>
                  <a:srgbClr val="002060"/>
                </a:solidFill>
                <a:latin typeface="Arial" panose="020B0604020202020204" pitchFamily="34" charset="0"/>
                <a:cs typeface="Arial" panose="020B0604020202020204" pitchFamily="34" charset="0"/>
              </a:rPr>
              <a:t>«нарушение антидопинговых правил»</a:t>
            </a:r>
            <a:endParaRPr lang="aa-ET" sz="2400" dirty="0">
              <a:solidFill>
                <a:srgbClr val="002060"/>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0AF63114-F82B-4E0B-9CFA-712726E7627B}"/>
              </a:ext>
            </a:extLst>
          </p:cNvPr>
          <p:cNvSpPr txBox="1"/>
          <p:nvPr/>
        </p:nvSpPr>
        <p:spPr>
          <a:xfrm>
            <a:off x="749401" y="3429000"/>
            <a:ext cx="5953058" cy="830997"/>
          </a:xfrm>
          <a:prstGeom prst="rect">
            <a:avLst/>
          </a:prstGeom>
          <a:noFill/>
          <a:ln w="38100">
            <a:solidFill>
              <a:schemeClr val="accent2">
                <a:lumMod val="75000"/>
              </a:schemeClr>
            </a:solidFill>
          </a:ln>
        </p:spPr>
        <p:txBody>
          <a:bodyPr wrap="square" rtlCol="0">
            <a:spAutoFit/>
          </a:bodyPr>
          <a:lstStyle/>
          <a:p>
            <a:pPr marL="342900" indent="-342900">
              <a:buClr>
                <a:schemeClr val="accent2">
                  <a:lumMod val="75000"/>
                </a:schemeClr>
              </a:buClr>
              <a:buFont typeface="Wingdings" panose="05000000000000000000" pitchFamily="2" charset="2"/>
              <a:buChar char="q"/>
            </a:pPr>
            <a:r>
              <a:rPr lang="ru-RU" sz="2400" dirty="0">
                <a:latin typeface="Arial" panose="020B0604020202020204" pitchFamily="34" charset="0"/>
                <a:cs typeface="Arial" panose="020B0604020202020204" pitchFamily="34" charset="0"/>
              </a:rPr>
              <a:t>Незнание не освобождает от ответственности</a:t>
            </a:r>
            <a:endParaRPr lang="aa-ET" sz="2400" dirty="0">
              <a:latin typeface="Arial" panose="020B0604020202020204" pitchFamily="34" charset="0"/>
              <a:cs typeface="Arial" panose="020B0604020202020204" pitchFamily="34" charset="0"/>
            </a:endParaRPr>
          </a:p>
        </p:txBody>
      </p:sp>
      <p:pic>
        <p:nvPicPr>
          <p:cNvPr id="9" name="Рисунок 8" descr="Закрытая книга">
            <a:extLst>
              <a:ext uri="{FF2B5EF4-FFF2-40B4-BE49-F238E27FC236}">
                <a16:creationId xmlns:a16="http://schemas.microsoft.com/office/drawing/2014/main" id="{BAC155C4-B1B7-462B-8BBC-CBD5F802B2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23468" y="1407877"/>
            <a:ext cx="2519564" cy="2519564"/>
          </a:xfrm>
          <a:prstGeom prst="rect">
            <a:avLst/>
          </a:prstGeom>
        </p:spPr>
      </p:pic>
      <p:pic>
        <p:nvPicPr>
          <p:cNvPr id="7" name="Рисунок 6">
            <a:extLst>
              <a:ext uri="{FF2B5EF4-FFF2-40B4-BE49-F238E27FC236}">
                <a16:creationId xmlns:a16="http://schemas.microsoft.com/office/drawing/2014/main" id="{4CF793FC-5E60-4858-AC30-8251A9D5923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52072" y="245097"/>
            <a:ext cx="2395371" cy="613354"/>
          </a:xfrm>
          <a:prstGeom prst="rect">
            <a:avLst/>
          </a:prstGeom>
        </p:spPr>
      </p:pic>
    </p:spTree>
    <p:extLst>
      <p:ext uri="{BB962C8B-B14F-4D97-AF65-F5344CB8AC3E}">
        <p14:creationId xmlns:p14="http://schemas.microsoft.com/office/powerpoint/2010/main" val="1410385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D00BE1-1028-45D5-9FA2-2F2D11BAA422}"/>
              </a:ext>
            </a:extLst>
          </p:cNvPr>
          <p:cNvSpPr>
            <a:spLocks noGrp="1"/>
          </p:cNvSpPr>
          <p:nvPr>
            <p:ph type="title"/>
          </p:nvPr>
        </p:nvSpPr>
        <p:spPr>
          <a:xfrm>
            <a:off x="2539581" y="28990"/>
            <a:ext cx="10026350" cy="1450757"/>
          </a:xfrm>
        </p:spPr>
        <p:txBody>
          <a:bodyPr/>
          <a:lstStyle/>
          <a:p>
            <a:r>
              <a:rPr lang="ru-RU" dirty="0">
                <a:solidFill>
                  <a:srgbClr val="002060"/>
                </a:solidFill>
                <a:latin typeface="Arial" panose="020B0604020202020204" pitchFamily="34" charset="0"/>
                <a:cs typeface="Arial" panose="020B0604020202020204" pitchFamily="34" charset="0"/>
              </a:rPr>
              <a:t>11</a:t>
            </a:r>
            <a:r>
              <a:rPr lang="ru-RU" dirty="0">
                <a:latin typeface="Arial" panose="020B0604020202020204" pitchFamily="34" charset="0"/>
                <a:cs typeface="Arial" panose="020B0604020202020204" pitchFamily="34" charset="0"/>
              </a:rPr>
              <a:t> </a:t>
            </a:r>
            <a:r>
              <a:rPr lang="ru-RU" sz="3200" dirty="0">
                <a:solidFill>
                  <a:schemeClr val="tx1"/>
                </a:solidFill>
                <a:latin typeface="Arial" panose="020B0604020202020204" pitchFamily="34" charset="0"/>
                <a:cs typeface="Arial" panose="020B0604020202020204" pitchFamily="34" charset="0"/>
              </a:rPr>
              <a:t>Нарушений антидопинговых правил</a:t>
            </a:r>
            <a:endParaRPr lang="aa-ET" sz="3200" dirty="0">
              <a:solidFill>
                <a:schemeClr val="tx1"/>
              </a:solidFill>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DA15EF4D-6885-4C20-BF27-22242C602FC8}"/>
              </a:ext>
            </a:extLst>
          </p:cNvPr>
          <p:cNvSpPr>
            <a:spLocks noGrp="1"/>
          </p:cNvSpPr>
          <p:nvPr>
            <p:ph sz="half" idx="1"/>
          </p:nvPr>
        </p:nvSpPr>
        <p:spPr>
          <a:xfrm>
            <a:off x="806934" y="2128539"/>
            <a:ext cx="4937760" cy="4023360"/>
          </a:xfrm>
        </p:spPr>
        <p:txBody>
          <a:bodyPr>
            <a:normAutofit fontScale="85000" lnSpcReduction="10000"/>
          </a:bodyPr>
          <a:lstStyle/>
          <a:p>
            <a:pPr marL="0" indent="0">
              <a:buNone/>
            </a:pPr>
            <a:r>
              <a:rPr lang="ru-RU" b="1" dirty="0">
                <a:solidFill>
                  <a:srgbClr val="002060"/>
                </a:solidFill>
              </a:rPr>
              <a:t>НАЛИЧИЕ</a:t>
            </a:r>
            <a:r>
              <a:rPr lang="ru-RU" dirty="0"/>
              <a:t>  запрещенной субстанции, или ее   метаболитов, или маркеров в пробе</a:t>
            </a:r>
          </a:p>
          <a:p>
            <a:pPr marL="0" indent="0">
              <a:buNone/>
            </a:pPr>
            <a:r>
              <a:rPr lang="ru-RU" b="1" dirty="0">
                <a:solidFill>
                  <a:srgbClr val="002060"/>
                </a:solidFill>
              </a:rPr>
              <a:t>ИСПОЛЬЗОВАНИЕ</a:t>
            </a:r>
            <a:r>
              <a:rPr lang="ru-RU" dirty="0"/>
              <a:t> или попытка использования запрещенной субстанции или метаболита</a:t>
            </a:r>
          </a:p>
          <a:p>
            <a:pPr marL="0" indent="0">
              <a:buNone/>
            </a:pPr>
            <a:r>
              <a:rPr lang="ru-RU" b="1" dirty="0">
                <a:solidFill>
                  <a:srgbClr val="002060"/>
                </a:solidFill>
              </a:rPr>
              <a:t>ОБЛАДАНИЕ</a:t>
            </a:r>
            <a:r>
              <a:rPr lang="ru-RU" dirty="0"/>
              <a:t> запрещенной субстанцией или методом</a:t>
            </a:r>
          </a:p>
          <a:p>
            <a:pPr marL="0" indent="0">
              <a:buNone/>
            </a:pPr>
            <a:r>
              <a:rPr lang="ru-RU" b="1" dirty="0">
                <a:solidFill>
                  <a:srgbClr val="002060"/>
                </a:solidFill>
              </a:rPr>
              <a:t>РАСПРОСТРАНЕНИЕ</a:t>
            </a:r>
            <a:r>
              <a:rPr lang="ru-RU" dirty="0"/>
              <a:t> или попытка распространения любой запрещенной субстанции или метода</a:t>
            </a:r>
          </a:p>
          <a:p>
            <a:pPr marL="0" indent="0">
              <a:buNone/>
            </a:pPr>
            <a:r>
              <a:rPr lang="ru-RU" b="1" dirty="0">
                <a:solidFill>
                  <a:srgbClr val="002060"/>
                </a:solidFill>
              </a:rPr>
              <a:t>НАЗНАЧЕНИЕ</a:t>
            </a:r>
            <a:r>
              <a:rPr lang="ru-RU" dirty="0"/>
              <a:t> или попытка назначения любому спортсмену запрещенной субстанции или метода</a:t>
            </a:r>
          </a:p>
          <a:p>
            <a:pPr marL="0" indent="0">
              <a:buNone/>
            </a:pPr>
            <a:r>
              <a:rPr lang="ru-RU" b="1" dirty="0">
                <a:solidFill>
                  <a:srgbClr val="002060"/>
                </a:solidFill>
              </a:rPr>
              <a:t>ФАЛЬСИФИКАЦИЯ</a:t>
            </a:r>
            <a:r>
              <a:rPr lang="ru-RU" dirty="0"/>
              <a:t> или попытка фальсификации в любой составляющей допинг-контроля</a:t>
            </a:r>
          </a:p>
          <a:p>
            <a:pPr marL="0" indent="0">
              <a:buNone/>
            </a:pPr>
            <a:endParaRPr lang="aa-ET" dirty="0"/>
          </a:p>
        </p:txBody>
      </p:sp>
      <p:sp>
        <p:nvSpPr>
          <p:cNvPr id="4" name="Объект 3">
            <a:extLst>
              <a:ext uri="{FF2B5EF4-FFF2-40B4-BE49-F238E27FC236}">
                <a16:creationId xmlns:a16="http://schemas.microsoft.com/office/drawing/2014/main" id="{3B427E9E-FFA7-4004-9F28-B6DBA768887F}"/>
              </a:ext>
            </a:extLst>
          </p:cNvPr>
          <p:cNvSpPr>
            <a:spLocks noGrp="1"/>
          </p:cNvSpPr>
          <p:nvPr>
            <p:ph sz="half" idx="2"/>
          </p:nvPr>
        </p:nvSpPr>
        <p:spPr>
          <a:xfrm>
            <a:off x="6474962" y="2128539"/>
            <a:ext cx="5608948" cy="4023360"/>
          </a:xfrm>
        </p:spPr>
        <p:txBody>
          <a:bodyPr>
            <a:normAutofit fontScale="85000" lnSpcReduction="10000"/>
          </a:bodyPr>
          <a:lstStyle/>
          <a:p>
            <a:pPr marL="0" indent="0">
              <a:buNone/>
            </a:pPr>
            <a:r>
              <a:rPr lang="ru-RU" b="1" dirty="0">
                <a:solidFill>
                  <a:srgbClr val="002060"/>
                </a:solidFill>
              </a:rPr>
              <a:t>УКЛОНЕНИЕ</a:t>
            </a:r>
            <a:r>
              <a:rPr lang="ru-RU" dirty="0"/>
              <a:t>, отказ или неявка на процедуру сдачи проб</a:t>
            </a:r>
          </a:p>
          <a:p>
            <a:pPr marL="0" indent="0">
              <a:buNone/>
            </a:pPr>
            <a:r>
              <a:rPr lang="ru-RU" dirty="0"/>
              <a:t>НАРУШЕНИЕ ПРЕДОСТАВЛЕНИЯ ИНФОРМАЦИИ О </a:t>
            </a:r>
            <a:r>
              <a:rPr lang="ru-RU" b="1" dirty="0">
                <a:solidFill>
                  <a:srgbClr val="002060"/>
                </a:solidFill>
              </a:rPr>
              <a:t>МЕСТОНАХОЖДЕНИИ</a:t>
            </a:r>
            <a:r>
              <a:rPr lang="ru-RU" dirty="0"/>
              <a:t>/ пропущенный тест</a:t>
            </a:r>
          </a:p>
          <a:p>
            <a:pPr marL="0" indent="0">
              <a:buNone/>
            </a:pPr>
            <a:r>
              <a:rPr lang="ru-RU" b="1" dirty="0">
                <a:solidFill>
                  <a:srgbClr val="002060"/>
                </a:solidFill>
              </a:rPr>
              <a:t>СОУЧАСТИЕ</a:t>
            </a:r>
            <a:r>
              <a:rPr lang="ru-RU" b="1" dirty="0">
                <a:solidFill>
                  <a:schemeClr val="accent2">
                    <a:lumMod val="75000"/>
                  </a:schemeClr>
                </a:solidFill>
              </a:rPr>
              <a:t> </a:t>
            </a:r>
            <a:r>
              <a:rPr lang="ru-RU" dirty="0"/>
              <a:t>или попытка соучастия спортсмена или иного лица</a:t>
            </a:r>
          </a:p>
          <a:p>
            <a:pPr marL="0" indent="0">
              <a:buNone/>
            </a:pPr>
            <a:r>
              <a:rPr lang="ru-RU" b="1" dirty="0">
                <a:solidFill>
                  <a:srgbClr val="002060"/>
                </a:solidFill>
              </a:rPr>
              <a:t>ЗАПРЕЩЕННОЕ</a:t>
            </a:r>
            <a:r>
              <a:rPr lang="ru-RU" b="1" dirty="0">
                <a:solidFill>
                  <a:schemeClr val="accent2">
                    <a:lumMod val="75000"/>
                  </a:schemeClr>
                </a:solidFill>
              </a:rPr>
              <a:t> </a:t>
            </a:r>
            <a:r>
              <a:rPr lang="ru-RU" b="1" dirty="0">
                <a:solidFill>
                  <a:srgbClr val="002060"/>
                </a:solidFill>
              </a:rPr>
              <a:t>СОТРУДНИЧЕСТВО</a:t>
            </a:r>
            <a:r>
              <a:rPr lang="ru-RU" b="1" dirty="0">
                <a:solidFill>
                  <a:schemeClr val="accent2">
                    <a:lumMod val="75000"/>
                  </a:schemeClr>
                </a:solidFill>
              </a:rPr>
              <a:t> </a:t>
            </a:r>
            <a:r>
              <a:rPr lang="ru-RU" dirty="0"/>
              <a:t>с дисквалифицированным персоналом спортсмена</a:t>
            </a:r>
          </a:p>
          <a:p>
            <a:pPr marL="0" indent="0">
              <a:buNone/>
            </a:pPr>
            <a:r>
              <a:rPr lang="ru-RU" b="1" dirty="0">
                <a:solidFill>
                  <a:srgbClr val="002060"/>
                </a:solidFill>
              </a:rPr>
              <a:t>ВОСПРЕПЯТСТВОВАНИЕ</a:t>
            </a:r>
            <a:r>
              <a:rPr lang="ru-RU" b="1" dirty="0">
                <a:solidFill>
                  <a:schemeClr val="accent2">
                    <a:lumMod val="75000"/>
                  </a:schemeClr>
                </a:solidFill>
              </a:rPr>
              <a:t> </a:t>
            </a:r>
            <a:r>
              <a:rPr lang="ru-RU" b="1" dirty="0">
                <a:solidFill>
                  <a:srgbClr val="002060"/>
                </a:solidFill>
              </a:rPr>
              <a:t>ИЛИ</a:t>
            </a:r>
            <a:r>
              <a:rPr lang="ru-RU" b="1" dirty="0">
                <a:solidFill>
                  <a:schemeClr val="accent2">
                    <a:lumMod val="75000"/>
                  </a:schemeClr>
                </a:solidFill>
              </a:rPr>
              <a:t> </a:t>
            </a:r>
            <a:r>
              <a:rPr lang="ru-RU" b="1" dirty="0">
                <a:solidFill>
                  <a:srgbClr val="002060"/>
                </a:solidFill>
              </a:rPr>
              <a:t>ПРЕСЛЕДОВАНИЕ</a:t>
            </a:r>
            <a:r>
              <a:rPr lang="ru-RU" b="1" dirty="0">
                <a:solidFill>
                  <a:schemeClr val="accent2">
                    <a:lumMod val="75000"/>
                  </a:schemeClr>
                </a:solidFill>
              </a:rPr>
              <a:t> </a:t>
            </a:r>
            <a:r>
              <a:rPr lang="ru-RU" dirty="0"/>
              <a:t>за сообщение информации о нарушении антидопинговых правил</a:t>
            </a:r>
          </a:p>
          <a:p>
            <a:endParaRPr lang="aa-ET" dirty="0"/>
          </a:p>
        </p:txBody>
      </p:sp>
      <p:pic>
        <p:nvPicPr>
          <p:cNvPr id="6" name="Рисунок 5">
            <a:extLst>
              <a:ext uri="{FF2B5EF4-FFF2-40B4-BE49-F238E27FC236}">
                <a16:creationId xmlns:a16="http://schemas.microsoft.com/office/drawing/2014/main" id="{C5855CC1-A66A-4DE4-B046-B97B5DCF5F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2072" y="245097"/>
            <a:ext cx="2395371" cy="613354"/>
          </a:xfrm>
          <a:prstGeom prst="rect">
            <a:avLst/>
          </a:prstGeom>
        </p:spPr>
      </p:pic>
    </p:spTree>
    <p:extLst>
      <p:ext uri="{BB962C8B-B14F-4D97-AF65-F5344CB8AC3E}">
        <p14:creationId xmlns:p14="http://schemas.microsoft.com/office/powerpoint/2010/main" val="898229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5C593E-237E-4908-A2E9-77FE6A076D69}"/>
              </a:ext>
            </a:extLst>
          </p:cNvPr>
          <p:cNvSpPr>
            <a:spLocks noGrp="1"/>
          </p:cNvSpPr>
          <p:nvPr>
            <p:ph type="title"/>
          </p:nvPr>
        </p:nvSpPr>
        <p:spPr>
          <a:xfrm>
            <a:off x="635052" y="5687663"/>
            <a:ext cx="10921895" cy="822960"/>
          </a:xfrm>
        </p:spPr>
        <p:txBody>
          <a:bodyPr/>
          <a:lstStyle/>
          <a:p>
            <a:r>
              <a:rPr lang="ru-RU" sz="3200" i="1" dirty="0">
                <a:latin typeface="Arial" panose="020B0604020202020204" pitchFamily="34" charset="0"/>
                <a:cs typeface="Arial" panose="020B0604020202020204" pitchFamily="34" charset="0"/>
              </a:rPr>
              <a:t>Статья 2.1</a:t>
            </a:r>
            <a:r>
              <a:rPr lang="ru-RU" sz="3200" dirty="0">
                <a:latin typeface="Arial" panose="020B0604020202020204" pitchFamily="34" charset="0"/>
                <a:cs typeface="Arial" panose="020B0604020202020204" pitchFamily="34" charset="0"/>
              </a:rPr>
              <a:t>	</a:t>
            </a:r>
            <a:br>
              <a:rPr lang="ru-RU" sz="3200" dirty="0">
                <a:latin typeface="Arial" panose="020B0604020202020204" pitchFamily="34" charset="0"/>
                <a:cs typeface="Arial" panose="020B0604020202020204" pitchFamily="34" charset="0"/>
              </a:rPr>
            </a:br>
            <a:r>
              <a:rPr lang="ru-RU" sz="3200" dirty="0">
                <a:latin typeface="Arial" panose="020B0604020202020204" pitchFamily="34" charset="0"/>
                <a:cs typeface="Arial" panose="020B0604020202020204" pitchFamily="34" charset="0"/>
              </a:rPr>
              <a:t>Наличие Запрещенной субстанции,  или ее Метаболитов, или Маркеров в Пробе, взятой у Спортсмена</a:t>
            </a:r>
            <a:endParaRPr lang="aa-ET" sz="3200" dirty="0">
              <a:latin typeface="Arial" panose="020B0604020202020204" pitchFamily="34" charset="0"/>
              <a:cs typeface="Arial" panose="020B0604020202020204" pitchFamily="34" charset="0"/>
            </a:endParaRPr>
          </a:p>
        </p:txBody>
      </p:sp>
      <p:sp>
        <p:nvSpPr>
          <p:cNvPr id="6" name="Прямоугольник 5">
            <a:extLst>
              <a:ext uri="{FF2B5EF4-FFF2-40B4-BE49-F238E27FC236}">
                <a16:creationId xmlns:a16="http://schemas.microsoft.com/office/drawing/2014/main" id="{0CE254B5-1FAA-4756-A501-40FA3C63D36B}"/>
              </a:ext>
            </a:extLst>
          </p:cNvPr>
          <p:cNvSpPr/>
          <p:nvPr/>
        </p:nvSpPr>
        <p:spPr>
          <a:xfrm>
            <a:off x="635052" y="1486874"/>
            <a:ext cx="7510022" cy="2308324"/>
          </a:xfrm>
          <a:prstGeom prst="rect">
            <a:avLst/>
          </a:prstGeom>
          <a:ln w="38100">
            <a:solidFill>
              <a:schemeClr val="accent2">
                <a:lumMod val="75000"/>
              </a:schemeClr>
            </a:solidFill>
          </a:ln>
        </p:spPr>
        <p:txBody>
          <a:bodyPr wrap="square">
            <a:spAutoFit/>
          </a:bodyPr>
          <a:lstStyle/>
          <a:p>
            <a:pPr marL="342900" indent="-342900">
              <a:buClr>
                <a:schemeClr val="accent2">
                  <a:lumMod val="75000"/>
                </a:schemeClr>
              </a:buClr>
              <a:buFont typeface="Wingdings" panose="05000000000000000000" pitchFamily="2" charset="2"/>
              <a:buChar char="q"/>
            </a:pPr>
            <a:r>
              <a:rPr lang="ru-RU" sz="2400" dirty="0">
                <a:latin typeface="Arial" panose="020B0604020202020204" pitchFamily="34" charset="0"/>
                <a:cs typeface="Arial" panose="020B0604020202020204" pitchFamily="34" charset="0"/>
              </a:rPr>
              <a:t>Персональной обязанностью Спортсменов является недопущение попадания Запрещенной субстанции в их организм. Спортсмены </a:t>
            </a:r>
            <a:r>
              <a:rPr lang="ru-RU" sz="2400" dirty="0">
                <a:solidFill>
                  <a:srgbClr val="FF0000"/>
                </a:solidFill>
                <a:latin typeface="Arial" panose="020B0604020202020204" pitchFamily="34" charset="0"/>
                <a:cs typeface="Arial" panose="020B0604020202020204" pitchFamily="34" charset="0"/>
              </a:rPr>
              <a:t>несут</a:t>
            </a:r>
            <a:r>
              <a:rPr lang="ru-RU" sz="2400" dirty="0">
                <a:latin typeface="Arial" panose="020B0604020202020204" pitchFamily="34" charset="0"/>
                <a:cs typeface="Arial" panose="020B0604020202020204" pitchFamily="34" charset="0"/>
              </a:rPr>
              <a:t> </a:t>
            </a:r>
            <a:r>
              <a:rPr lang="ru-RU" sz="2400" dirty="0">
                <a:solidFill>
                  <a:srgbClr val="FF0000"/>
                </a:solidFill>
                <a:latin typeface="Arial" panose="020B0604020202020204" pitchFamily="34" charset="0"/>
                <a:cs typeface="Arial" panose="020B0604020202020204" pitchFamily="34" charset="0"/>
              </a:rPr>
              <a:t>ответственность</a:t>
            </a:r>
            <a:r>
              <a:rPr lang="ru-RU" sz="2400" dirty="0">
                <a:latin typeface="Arial" panose="020B0604020202020204" pitchFamily="34" charset="0"/>
                <a:cs typeface="Arial" panose="020B0604020202020204" pitchFamily="34" charset="0"/>
              </a:rPr>
              <a:t> за любую Запрещенную субстанцию, или ее Метаболиты, или Маркеры, обнаруженные во взятых у них Пробах</a:t>
            </a:r>
            <a:r>
              <a:rPr lang="en-US" sz="2400" dirty="0">
                <a:latin typeface="Arial" panose="020B0604020202020204" pitchFamily="34" charset="0"/>
                <a:cs typeface="Arial" panose="020B0604020202020204" pitchFamily="34" charset="0"/>
              </a:rPr>
              <a:t>.</a:t>
            </a:r>
            <a:endParaRPr lang="aa-ET" sz="2400" dirty="0">
              <a:latin typeface="Arial" panose="020B0604020202020204" pitchFamily="34" charset="0"/>
              <a:cs typeface="Arial" panose="020B0604020202020204" pitchFamily="34" charset="0"/>
            </a:endParaRPr>
          </a:p>
        </p:txBody>
      </p:sp>
      <p:pic>
        <p:nvPicPr>
          <p:cNvPr id="7" name="Рисунок 6">
            <a:extLst>
              <a:ext uri="{FF2B5EF4-FFF2-40B4-BE49-F238E27FC236}">
                <a16:creationId xmlns:a16="http://schemas.microsoft.com/office/drawing/2014/main" id="{51C12021-FA1C-4744-A36C-8039A7F652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2072" y="245097"/>
            <a:ext cx="2395371" cy="613354"/>
          </a:xfrm>
          <a:prstGeom prst="rect">
            <a:avLst/>
          </a:prstGeom>
        </p:spPr>
      </p:pic>
    </p:spTree>
    <p:extLst>
      <p:ext uri="{BB962C8B-B14F-4D97-AF65-F5344CB8AC3E}">
        <p14:creationId xmlns:p14="http://schemas.microsoft.com/office/powerpoint/2010/main" val="1392931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6758CD-0994-4668-9186-48E64010C23E}"/>
              </a:ext>
            </a:extLst>
          </p:cNvPr>
          <p:cNvSpPr>
            <a:spLocks noGrp="1"/>
          </p:cNvSpPr>
          <p:nvPr>
            <p:ph type="title"/>
          </p:nvPr>
        </p:nvSpPr>
        <p:spPr>
          <a:xfrm>
            <a:off x="625940" y="6121295"/>
            <a:ext cx="11289540" cy="822960"/>
          </a:xfrm>
        </p:spPr>
        <p:txBody>
          <a:bodyPr/>
          <a:lstStyle/>
          <a:p>
            <a:r>
              <a:rPr lang="ru-RU" sz="3200" i="1" dirty="0">
                <a:latin typeface="Arial" panose="020B0604020202020204" pitchFamily="34" charset="0"/>
                <a:cs typeface="Arial" panose="020B0604020202020204" pitchFamily="34" charset="0"/>
              </a:rPr>
              <a:t>Статья 2.2</a:t>
            </a:r>
            <a:br>
              <a:rPr lang="ru-RU" sz="3200" dirty="0">
                <a:latin typeface="Arial" panose="020B0604020202020204" pitchFamily="34" charset="0"/>
                <a:cs typeface="Arial" panose="020B0604020202020204" pitchFamily="34" charset="0"/>
              </a:rPr>
            </a:br>
            <a:r>
              <a:rPr lang="ru-RU" sz="3200" dirty="0">
                <a:latin typeface="Arial" panose="020B0604020202020204" pitchFamily="34" charset="0"/>
                <a:cs typeface="Arial" panose="020B0604020202020204" pitchFamily="34" charset="0"/>
              </a:rPr>
              <a:t>Использование или Попытка Использования Спортсменом Запрещенной субстанции или Запрещенного метода</a:t>
            </a:r>
            <a:br>
              <a:rPr lang="aa-ET" sz="3200" dirty="0">
                <a:latin typeface="Arial" panose="020B0604020202020204" pitchFamily="34" charset="0"/>
                <a:cs typeface="Arial" panose="020B0604020202020204" pitchFamily="34" charset="0"/>
              </a:rPr>
            </a:br>
            <a:endParaRPr lang="aa-ET" sz="3200" dirty="0">
              <a:latin typeface="Arial" panose="020B0604020202020204" pitchFamily="34" charset="0"/>
              <a:cs typeface="Arial" panose="020B0604020202020204" pitchFamily="34" charset="0"/>
            </a:endParaRPr>
          </a:p>
        </p:txBody>
      </p:sp>
      <p:sp>
        <p:nvSpPr>
          <p:cNvPr id="6" name="Прямоугольник 5">
            <a:extLst>
              <a:ext uri="{FF2B5EF4-FFF2-40B4-BE49-F238E27FC236}">
                <a16:creationId xmlns:a16="http://schemas.microsoft.com/office/drawing/2014/main" id="{E22E9ED4-D7FE-4A0F-AA7E-1066ABC24A2C}"/>
              </a:ext>
            </a:extLst>
          </p:cNvPr>
          <p:cNvSpPr/>
          <p:nvPr/>
        </p:nvSpPr>
        <p:spPr>
          <a:xfrm>
            <a:off x="625940" y="1288496"/>
            <a:ext cx="8514918" cy="2677656"/>
          </a:xfrm>
          <a:prstGeom prst="rect">
            <a:avLst/>
          </a:prstGeom>
          <a:ln w="38100">
            <a:solidFill>
              <a:schemeClr val="accent2">
                <a:lumMod val="75000"/>
              </a:schemeClr>
            </a:solidFill>
          </a:ln>
        </p:spPr>
        <p:txBody>
          <a:bodyPr wrap="square">
            <a:spAutoFit/>
          </a:bodyPr>
          <a:lstStyle/>
          <a:p>
            <a:pPr marL="342900" indent="-342900">
              <a:buClr>
                <a:schemeClr val="accent2">
                  <a:lumMod val="75000"/>
                </a:schemeClr>
              </a:buClr>
              <a:buFont typeface="Wingdings" panose="05000000000000000000" pitchFamily="2" charset="2"/>
              <a:buChar char="q"/>
            </a:pPr>
            <a:r>
              <a:rPr lang="ru-RU" sz="2400" dirty="0">
                <a:latin typeface="Arial" panose="020B0604020202020204" pitchFamily="34" charset="0"/>
                <a:cs typeface="Arial" panose="020B0604020202020204" pitchFamily="34" charset="0"/>
              </a:rPr>
              <a:t>Несущественно, насколько удачным было Использование или Попытка использования Запрещенной субстанции или Запрещенного метода. Для установления факта нарушения антидопингового правила достаточно того, что Использование либо Попытка Использования Запрещенной субстанции или Запрещенного метода имела место. </a:t>
            </a:r>
            <a:endParaRPr lang="aa-ET" sz="2400" dirty="0">
              <a:latin typeface="Arial" panose="020B0604020202020204" pitchFamily="34" charset="0"/>
              <a:cs typeface="Arial" panose="020B0604020202020204" pitchFamily="34" charset="0"/>
            </a:endParaRPr>
          </a:p>
        </p:txBody>
      </p:sp>
      <p:pic>
        <p:nvPicPr>
          <p:cNvPr id="7" name="Рисунок 6">
            <a:extLst>
              <a:ext uri="{FF2B5EF4-FFF2-40B4-BE49-F238E27FC236}">
                <a16:creationId xmlns:a16="http://schemas.microsoft.com/office/drawing/2014/main" id="{ADE06490-AFEA-4EE7-92E4-E1E2219EBC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2072" y="245097"/>
            <a:ext cx="2395371" cy="613354"/>
          </a:xfrm>
          <a:prstGeom prst="rect">
            <a:avLst/>
          </a:prstGeom>
        </p:spPr>
      </p:pic>
    </p:spTree>
    <p:extLst>
      <p:ext uri="{BB962C8B-B14F-4D97-AF65-F5344CB8AC3E}">
        <p14:creationId xmlns:p14="http://schemas.microsoft.com/office/powerpoint/2010/main" val="3183043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C38631-BA31-4CD3-95F9-52D1780B2C2F}"/>
              </a:ext>
            </a:extLst>
          </p:cNvPr>
          <p:cNvSpPr>
            <a:spLocks noGrp="1"/>
          </p:cNvSpPr>
          <p:nvPr>
            <p:ph type="title"/>
          </p:nvPr>
        </p:nvSpPr>
        <p:spPr>
          <a:xfrm>
            <a:off x="711162" y="4961800"/>
            <a:ext cx="10113645" cy="822960"/>
          </a:xfrm>
        </p:spPr>
        <p:txBody>
          <a:bodyPr/>
          <a:lstStyle/>
          <a:p>
            <a:r>
              <a:rPr lang="ru-RU" sz="3200" i="1" dirty="0">
                <a:latin typeface="Arial" panose="020B0604020202020204" pitchFamily="34" charset="0"/>
                <a:cs typeface="Arial" panose="020B0604020202020204" pitchFamily="34" charset="0"/>
              </a:rPr>
              <a:t>Статья 2.3</a:t>
            </a:r>
            <a:endParaRPr lang="aa-ET" sz="3200" i="1" dirty="0">
              <a:latin typeface="Arial" panose="020B0604020202020204" pitchFamily="34" charset="0"/>
              <a:cs typeface="Arial" panose="020B0604020202020204" pitchFamily="34" charset="0"/>
            </a:endParaRPr>
          </a:p>
        </p:txBody>
      </p:sp>
      <p:sp>
        <p:nvSpPr>
          <p:cNvPr id="4" name="Текст 3">
            <a:extLst>
              <a:ext uri="{FF2B5EF4-FFF2-40B4-BE49-F238E27FC236}">
                <a16:creationId xmlns:a16="http://schemas.microsoft.com/office/drawing/2014/main" id="{0BDCCD64-886B-479E-BD99-D0AD1DF89C72}"/>
              </a:ext>
            </a:extLst>
          </p:cNvPr>
          <p:cNvSpPr>
            <a:spLocks noGrp="1"/>
          </p:cNvSpPr>
          <p:nvPr>
            <p:ph type="body" sz="half" idx="2"/>
          </p:nvPr>
        </p:nvSpPr>
        <p:spPr>
          <a:xfrm>
            <a:off x="711162" y="5859889"/>
            <a:ext cx="10113264" cy="594360"/>
          </a:xfrm>
        </p:spPr>
        <p:txBody>
          <a:bodyPr>
            <a:normAutofit fontScale="25000" lnSpcReduction="20000"/>
          </a:bodyPr>
          <a:lstStyle/>
          <a:p>
            <a:r>
              <a:rPr lang="ru-RU" sz="12800" dirty="0">
                <a:latin typeface="Arial" panose="020B0604020202020204" pitchFamily="34" charset="0"/>
                <a:cs typeface="Arial" panose="020B0604020202020204" pitchFamily="34" charset="0"/>
              </a:rPr>
              <a:t>Уклонение, Отказ или Неявка Спортсмена  на процедуру сдачи Проб</a:t>
            </a:r>
          </a:p>
          <a:p>
            <a:endParaRPr lang="ru-RU" dirty="0"/>
          </a:p>
          <a:p>
            <a:endParaRPr lang="aa-ET" dirty="0"/>
          </a:p>
        </p:txBody>
      </p:sp>
      <p:sp>
        <p:nvSpPr>
          <p:cNvPr id="3" name="TextBox 2">
            <a:extLst>
              <a:ext uri="{FF2B5EF4-FFF2-40B4-BE49-F238E27FC236}">
                <a16:creationId xmlns:a16="http://schemas.microsoft.com/office/drawing/2014/main" id="{07A36662-8782-4D02-8EB3-2273849F12C7}"/>
              </a:ext>
            </a:extLst>
          </p:cNvPr>
          <p:cNvSpPr txBox="1"/>
          <p:nvPr/>
        </p:nvSpPr>
        <p:spPr>
          <a:xfrm>
            <a:off x="715315" y="1620619"/>
            <a:ext cx="6901544" cy="1569660"/>
          </a:xfrm>
          <a:prstGeom prst="rect">
            <a:avLst/>
          </a:prstGeom>
          <a:noFill/>
          <a:ln w="38100">
            <a:solidFill>
              <a:schemeClr val="accent2">
                <a:lumMod val="75000"/>
              </a:schemeClr>
            </a:solidFill>
          </a:ln>
        </p:spPr>
        <p:txBody>
          <a:bodyPr wrap="square" rtlCol="0">
            <a:spAutoFit/>
          </a:bodyPr>
          <a:lstStyle/>
          <a:p>
            <a:pPr marL="285750" indent="-285750">
              <a:buClr>
                <a:schemeClr val="accent2">
                  <a:lumMod val="75000"/>
                </a:schemeClr>
              </a:buClr>
              <a:buFont typeface="Wingdings" panose="05000000000000000000" pitchFamily="2" charset="2"/>
              <a:buChar char="q"/>
            </a:pPr>
            <a:r>
              <a:rPr lang="ru-RU" sz="2400" dirty="0">
                <a:latin typeface="Arial" panose="020B0604020202020204" pitchFamily="34" charset="0"/>
                <a:ea typeface="Verdana" panose="020B0604030504040204" pitchFamily="34" charset="0"/>
                <a:cs typeface="Arial" panose="020B0604020202020204" pitchFamily="34" charset="0"/>
              </a:rPr>
              <a:t>Уклонение, Отказ или Неявка  на процедуру сдачи Проб без уважительной причины после уведомления в установленном уполномоченным Лицом</a:t>
            </a:r>
            <a:r>
              <a:rPr lang="ru-RU" sz="2400" i="1" dirty="0">
                <a:latin typeface="Arial" panose="020B0604020202020204" pitchFamily="34" charset="0"/>
                <a:ea typeface="Verdana" panose="020B0604030504040204" pitchFamily="34" charset="0"/>
                <a:cs typeface="Arial" panose="020B0604020202020204" pitchFamily="34" charset="0"/>
              </a:rPr>
              <a:t> </a:t>
            </a:r>
            <a:r>
              <a:rPr lang="ru-RU" sz="2400" dirty="0">
                <a:latin typeface="Arial" panose="020B0604020202020204" pitchFamily="34" charset="0"/>
                <a:ea typeface="Verdana" panose="020B0604030504040204" pitchFamily="34" charset="0"/>
                <a:cs typeface="Arial" panose="020B0604020202020204" pitchFamily="34" charset="0"/>
              </a:rPr>
              <a:t>порядке</a:t>
            </a:r>
            <a:endParaRPr lang="aa-ET" sz="2400" dirty="0">
              <a:latin typeface="Arial" panose="020B0604020202020204" pitchFamily="34" charset="0"/>
              <a:cs typeface="Arial" panose="020B0604020202020204" pitchFamily="34" charset="0"/>
            </a:endParaRPr>
          </a:p>
        </p:txBody>
      </p:sp>
      <p:pic>
        <p:nvPicPr>
          <p:cNvPr id="6" name="Рисунок 5">
            <a:extLst>
              <a:ext uri="{FF2B5EF4-FFF2-40B4-BE49-F238E27FC236}">
                <a16:creationId xmlns:a16="http://schemas.microsoft.com/office/drawing/2014/main" id="{48EA9F76-F238-4760-9EE4-B50A6640EF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2072" y="245097"/>
            <a:ext cx="2395371" cy="613354"/>
          </a:xfrm>
          <a:prstGeom prst="rect">
            <a:avLst/>
          </a:prstGeom>
        </p:spPr>
      </p:pic>
    </p:spTree>
    <p:extLst>
      <p:ext uri="{BB962C8B-B14F-4D97-AF65-F5344CB8AC3E}">
        <p14:creationId xmlns:p14="http://schemas.microsoft.com/office/powerpoint/2010/main" val="2210499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C38631-BA31-4CD3-95F9-52D1780B2C2F}"/>
              </a:ext>
            </a:extLst>
          </p:cNvPr>
          <p:cNvSpPr>
            <a:spLocks noGrp="1"/>
          </p:cNvSpPr>
          <p:nvPr>
            <p:ph type="title"/>
          </p:nvPr>
        </p:nvSpPr>
        <p:spPr>
          <a:xfrm>
            <a:off x="711162" y="4961800"/>
            <a:ext cx="10113645" cy="822960"/>
          </a:xfrm>
        </p:spPr>
        <p:txBody>
          <a:bodyPr/>
          <a:lstStyle/>
          <a:p>
            <a:r>
              <a:rPr lang="ru-RU" sz="3200" i="1" dirty="0">
                <a:latin typeface="Arial" panose="020B0604020202020204" pitchFamily="34" charset="0"/>
                <a:cs typeface="Arial" panose="020B0604020202020204" pitchFamily="34" charset="0"/>
              </a:rPr>
              <a:t>Статья 2.4</a:t>
            </a:r>
            <a:endParaRPr lang="aa-ET" sz="3200" i="1" dirty="0">
              <a:latin typeface="Arial" panose="020B0604020202020204" pitchFamily="34" charset="0"/>
              <a:cs typeface="Arial" panose="020B0604020202020204" pitchFamily="34" charset="0"/>
            </a:endParaRPr>
          </a:p>
        </p:txBody>
      </p:sp>
      <p:sp>
        <p:nvSpPr>
          <p:cNvPr id="4" name="Текст 3">
            <a:extLst>
              <a:ext uri="{FF2B5EF4-FFF2-40B4-BE49-F238E27FC236}">
                <a16:creationId xmlns:a16="http://schemas.microsoft.com/office/drawing/2014/main" id="{0BDCCD64-886B-479E-BD99-D0AD1DF89C72}"/>
              </a:ext>
            </a:extLst>
          </p:cNvPr>
          <p:cNvSpPr>
            <a:spLocks noGrp="1"/>
          </p:cNvSpPr>
          <p:nvPr>
            <p:ph type="body" sz="half" idx="2"/>
          </p:nvPr>
        </p:nvSpPr>
        <p:spPr>
          <a:xfrm>
            <a:off x="711162" y="5859889"/>
            <a:ext cx="10113264" cy="594360"/>
          </a:xfrm>
        </p:spPr>
        <p:txBody>
          <a:bodyPr>
            <a:normAutofit fontScale="25000" lnSpcReduction="20000"/>
          </a:bodyPr>
          <a:lstStyle/>
          <a:p>
            <a:r>
              <a:rPr lang="ru-RU" sz="12800" dirty="0">
                <a:latin typeface="Arial" panose="020B0604020202020204" pitchFamily="34" charset="0"/>
                <a:cs typeface="Arial" panose="020B0604020202020204" pitchFamily="34" charset="0"/>
              </a:rPr>
              <a:t>Нарушение порядка предоставления Спортсменом информации о местонахождении </a:t>
            </a:r>
            <a:endParaRPr lang="ru-RU" dirty="0"/>
          </a:p>
          <a:p>
            <a:endParaRPr lang="aa-ET" dirty="0"/>
          </a:p>
        </p:txBody>
      </p:sp>
      <p:sp>
        <p:nvSpPr>
          <p:cNvPr id="3" name="TextBox 2">
            <a:extLst>
              <a:ext uri="{FF2B5EF4-FFF2-40B4-BE49-F238E27FC236}">
                <a16:creationId xmlns:a16="http://schemas.microsoft.com/office/drawing/2014/main" id="{07A36662-8782-4D02-8EB3-2273849F12C7}"/>
              </a:ext>
            </a:extLst>
          </p:cNvPr>
          <p:cNvSpPr txBox="1"/>
          <p:nvPr/>
        </p:nvSpPr>
        <p:spPr>
          <a:xfrm>
            <a:off x="711162" y="1686205"/>
            <a:ext cx="6901544" cy="1938992"/>
          </a:xfrm>
          <a:prstGeom prst="rect">
            <a:avLst/>
          </a:prstGeom>
          <a:noFill/>
          <a:ln w="38100">
            <a:solidFill>
              <a:schemeClr val="accent2">
                <a:lumMod val="75000"/>
              </a:schemeClr>
            </a:solidFill>
          </a:ln>
        </p:spPr>
        <p:txBody>
          <a:bodyPr wrap="square" rtlCol="0">
            <a:spAutoFit/>
          </a:bodyPr>
          <a:lstStyle/>
          <a:p>
            <a:pPr marL="285750" lvl="0" indent="-285750">
              <a:buClr>
                <a:srgbClr val="63A537">
                  <a:lumMod val="75000"/>
                </a:srgbClr>
              </a:buClr>
              <a:buFont typeface="Wingdings" panose="05000000000000000000" pitchFamily="2" charset="2"/>
              <a:buChar char="q"/>
            </a:pPr>
            <a:r>
              <a:rPr lang="ru-RU" sz="2400" dirty="0">
                <a:solidFill>
                  <a:prstClr val="black"/>
                </a:solidFill>
                <a:latin typeface="Arial" panose="020B0604020202020204" pitchFamily="34" charset="0"/>
                <a:cs typeface="Arial" panose="020B0604020202020204" pitchFamily="34" charset="0"/>
              </a:rPr>
              <a:t>Любое сочетание </a:t>
            </a:r>
            <a:r>
              <a:rPr lang="ru-RU" sz="2400" dirty="0">
                <a:solidFill>
                  <a:srgbClr val="FF0000"/>
                </a:solidFill>
                <a:latin typeface="Arial" panose="020B0604020202020204" pitchFamily="34" charset="0"/>
                <a:cs typeface="Arial" panose="020B0604020202020204" pitchFamily="34" charset="0"/>
              </a:rPr>
              <a:t>трех</a:t>
            </a:r>
            <a:r>
              <a:rPr lang="ru-RU" sz="2400" dirty="0">
                <a:solidFill>
                  <a:prstClr val="black"/>
                </a:solidFill>
                <a:latin typeface="Arial" panose="020B0604020202020204" pitchFamily="34" charset="0"/>
                <a:cs typeface="Arial" panose="020B0604020202020204" pitchFamily="34" charset="0"/>
              </a:rPr>
              <a:t> пропущенных тестов и (или) случаев непредоставления информации в течение </a:t>
            </a:r>
            <a:r>
              <a:rPr lang="ru-RU" sz="2400" dirty="0">
                <a:solidFill>
                  <a:srgbClr val="FF0000"/>
                </a:solidFill>
                <a:latin typeface="Arial" panose="020B0604020202020204" pitchFamily="34" charset="0"/>
                <a:cs typeface="Arial" panose="020B0604020202020204" pitchFamily="34" charset="0"/>
              </a:rPr>
              <a:t>двенадцати месяцев</a:t>
            </a:r>
            <a:r>
              <a:rPr lang="ru-RU" sz="2400" dirty="0">
                <a:solidFill>
                  <a:prstClr val="black"/>
                </a:solidFill>
                <a:latin typeface="Arial" panose="020B0604020202020204" pitchFamily="34" charset="0"/>
                <a:cs typeface="Arial" panose="020B0604020202020204" pitchFamily="34" charset="0"/>
              </a:rPr>
              <a:t> со стороны Спортсмена, состоящего в Регистрируемом пуле тестирования</a:t>
            </a:r>
            <a:endParaRPr kumimoji="0" lang="aa-ET"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Рисунок 7" descr="Флаг">
            <a:extLst>
              <a:ext uri="{FF2B5EF4-FFF2-40B4-BE49-F238E27FC236}">
                <a16:creationId xmlns:a16="http://schemas.microsoft.com/office/drawing/2014/main" id="{C715330E-9D43-49DA-BFE9-D292B7CAA6C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348256" y="1629166"/>
            <a:ext cx="914400" cy="914400"/>
          </a:xfrm>
          <a:prstGeom prst="rect">
            <a:avLst/>
          </a:prstGeom>
        </p:spPr>
      </p:pic>
      <p:pic>
        <p:nvPicPr>
          <p:cNvPr id="13" name="Рисунок 12">
            <a:extLst>
              <a:ext uri="{FF2B5EF4-FFF2-40B4-BE49-F238E27FC236}">
                <a16:creationId xmlns:a16="http://schemas.microsoft.com/office/drawing/2014/main" id="{E7A31C1A-3478-43DB-9C82-F8228C633857}"/>
              </a:ext>
            </a:extLst>
          </p:cNvPr>
          <p:cNvPicPr>
            <a:picLocks noChangeAspect="1"/>
          </p:cNvPicPr>
          <p:nvPr/>
        </p:nvPicPr>
        <p:blipFill>
          <a:blip r:embed="rId4"/>
          <a:stretch>
            <a:fillRect/>
          </a:stretch>
        </p:blipFill>
        <p:spPr>
          <a:xfrm>
            <a:off x="8564066" y="2161496"/>
            <a:ext cx="914479" cy="914479"/>
          </a:xfrm>
          <a:prstGeom prst="rect">
            <a:avLst/>
          </a:prstGeom>
        </p:spPr>
      </p:pic>
      <p:pic>
        <p:nvPicPr>
          <p:cNvPr id="14" name="Рисунок 13">
            <a:extLst>
              <a:ext uri="{FF2B5EF4-FFF2-40B4-BE49-F238E27FC236}">
                <a16:creationId xmlns:a16="http://schemas.microsoft.com/office/drawing/2014/main" id="{0C00B3C6-7984-49C7-A9D8-53993360047B}"/>
              </a:ext>
            </a:extLst>
          </p:cNvPr>
          <p:cNvPicPr>
            <a:picLocks noChangeAspect="1"/>
          </p:cNvPicPr>
          <p:nvPr/>
        </p:nvPicPr>
        <p:blipFill>
          <a:blip r:embed="rId4"/>
          <a:stretch>
            <a:fillRect/>
          </a:stretch>
        </p:blipFill>
        <p:spPr>
          <a:xfrm>
            <a:off x="10087457" y="2161495"/>
            <a:ext cx="914479" cy="914479"/>
          </a:xfrm>
          <a:prstGeom prst="rect">
            <a:avLst/>
          </a:prstGeom>
        </p:spPr>
      </p:pic>
      <p:sp>
        <p:nvSpPr>
          <p:cNvPr id="15" name="Правая фигурная скобка 14">
            <a:extLst>
              <a:ext uri="{FF2B5EF4-FFF2-40B4-BE49-F238E27FC236}">
                <a16:creationId xmlns:a16="http://schemas.microsoft.com/office/drawing/2014/main" id="{01E15BC3-679E-4280-8E55-77D139036407}"/>
              </a:ext>
            </a:extLst>
          </p:cNvPr>
          <p:cNvSpPr/>
          <p:nvPr/>
        </p:nvSpPr>
        <p:spPr>
          <a:xfrm rot="5400000">
            <a:off x="9597624" y="2045763"/>
            <a:ext cx="313719" cy="2380834"/>
          </a:xfrm>
          <a:prstGeom prst="rightBrace">
            <a:avLst/>
          </a:prstGeom>
          <a:ln>
            <a:solidFill>
              <a:srgbClr val="C00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aa-ET">
              <a:ln>
                <a:solidFill>
                  <a:srgbClr val="FF0000"/>
                </a:solidFill>
              </a:ln>
              <a:solidFill>
                <a:srgbClr val="FF0000"/>
              </a:solidFill>
            </a:endParaRPr>
          </a:p>
        </p:txBody>
      </p:sp>
      <p:sp>
        <p:nvSpPr>
          <p:cNvPr id="16" name="TextBox 15">
            <a:extLst>
              <a:ext uri="{FF2B5EF4-FFF2-40B4-BE49-F238E27FC236}">
                <a16:creationId xmlns:a16="http://schemas.microsoft.com/office/drawing/2014/main" id="{86FDCB0A-55B3-4CA7-B472-84B4C2A95B68}"/>
              </a:ext>
            </a:extLst>
          </p:cNvPr>
          <p:cNvSpPr txBox="1"/>
          <p:nvPr/>
        </p:nvSpPr>
        <p:spPr>
          <a:xfrm>
            <a:off x="9066215" y="3311309"/>
            <a:ext cx="1478482" cy="369332"/>
          </a:xfrm>
          <a:prstGeom prst="rect">
            <a:avLst/>
          </a:prstGeom>
          <a:noFill/>
        </p:spPr>
        <p:txBody>
          <a:bodyPr wrap="none" rtlCol="0">
            <a:spAutoFit/>
          </a:bodyPr>
          <a:lstStyle/>
          <a:p>
            <a:r>
              <a:rPr lang="ru-RU" b="1" dirty="0">
                <a:solidFill>
                  <a:srgbClr val="FF0000"/>
                </a:solidFill>
                <a:latin typeface="Arial" panose="020B0604020202020204" pitchFamily="34" charset="0"/>
                <a:cs typeface="Arial" panose="020B0604020202020204" pitchFamily="34" charset="0"/>
              </a:rPr>
              <a:t>12 месяцев</a:t>
            </a:r>
            <a:endParaRPr lang="aa-ET" b="1" dirty="0">
              <a:solidFill>
                <a:srgbClr val="FF0000"/>
              </a:solidFill>
              <a:latin typeface="Arial" panose="020B0604020202020204" pitchFamily="34" charset="0"/>
              <a:cs typeface="Arial" panose="020B0604020202020204" pitchFamily="34" charset="0"/>
            </a:endParaRPr>
          </a:p>
        </p:txBody>
      </p:sp>
      <p:pic>
        <p:nvPicPr>
          <p:cNvPr id="11" name="Рисунок 10">
            <a:extLst>
              <a:ext uri="{FF2B5EF4-FFF2-40B4-BE49-F238E27FC236}">
                <a16:creationId xmlns:a16="http://schemas.microsoft.com/office/drawing/2014/main" id="{6622B073-1CE5-4C9B-A16E-5C9A2F1A4A4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52072" y="245097"/>
            <a:ext cx="2395371" cy="613354"/>
          </a:xfrm>
          <a:prstGeom prst="rect">
            <a:avLst/>
          </a:prstGeom>
        </p:spPr>
      </p:pic>
    </p:spTree>
    <p:extLst>
      <p:ext uri="{BB962C8B-B14F-4D97-AF65-F5344CB8AC3E}">
        <p14:creationId xmlns:p14="http://schemas.microsoft.com/office/powerpoint/2010/main" val="2078352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C38631-BA31-4CD3-95F9-52D1780B2C2F}"/>
              </a:ext>
            </a:extLst>
          </p:cNvPr>
          <p:cNvSpPr>
            <a:spLocks noGrp="1"/>
          </p:cNvSpPr>
          <p:nvPr>
            <p:ph type="title"/>
          </p:nvPr>
        </p:nvSpPr>
        <p:spPr>
          <a:xfrm>
            <a:off x="711162" y="4760315"/>
            <a:ext cx="10113645" cy="822960"/>
          </a:xfrm>
        </p:spPr>
        <p:txBody>
          <a:bodyPr/>
          <a:lstStyle/>
          <a:p>
            <a:r>
              <a:rPr lang="ru-RU" sz="3200" i="1" dirty="0">
                <a:latin typeface="Arial" panose="020B0604020202020204" pitchFamily="34" charset="0"/>
                <a:cs typeface="Arial" panose="020B0604020202020204" pitchFamily="34" charset="0"/>
              </a:rPr>
              <a:t>Статья 2.5</a:t>
            </a:r>
            <a:endParaRPr lang="aa-ET" sz="3200" i="1" dirty="0">
              <a:latin typeface="Arial" panose="020B0604020202020204" pitchFamily="34" charset="0"/>
              <a:cs typeface="Arial" panose="020B0604020202020204" pitchFamily="34" charset="0"/>
            </a:endParaRPr>
          </a:p>
        </p:txBody>
      </p:sp>
      <p:sp>
        <p:nvSpPr>
          <p:cNvPr id="4" name="Текст 3">
            <a:extLst>
              <a:ext uri="{FF2B5EF4-FFF2-40B4-BE49-F238E27FC236}">
                <a16:creationId xmlns:a16="http://schemas.microsoft.com/office/drawing/2014/main" id="{0BDCCD64-886B-479E-BD99-D0AD1DF89C72}"/>
              </a:ext>
            </a:extLst>
          </p:cNvPr>
          <p:cNvSpPr>
            <a:spLocks noGrp="1"/>
          </p:cNvSpPr>
          <p:nvPr>
            <p:ph type="body" sz="half" idx="2"/>
          </p:nvPr>
        </p:nvSpPr>
        <p:spPr>
          <a:xfrm>
            <a:off x="711352" y="5698726"/>
            <a:ext cx="10113264" cy="594360"/>
          </a:xfrm>
        </p:spPr>
        <p:txBody>
          <a:bodyPr>
            <a:normAutofit fontScale="25000" lnSpcReduction="20000"/>
          </a:bodyPr>
          <a:lstStyle/>
          <a:p>
            <a:r>
              <a:rPr lang="ru-RU" sz="12800" dirty="0">
                <a:latin typeface="Arial" panose="020B0604020202020204" pitchFamily="34" charset="0"/>
                <a:cs typeface="Arial" panose="020B0604020202020204" pitchFamily="34" charset="0"/>
              </a:rPr>
              <a:t>Фальсификация или Попытка фальсификации в любой составляющей Допинг-контроля со стороны Спортсмена или иного Лица </a:t>
            </a:r>
            <a:endParaRPr lang="aa-ET" dirty="0"/>
          </a:p>
        </p:txBody>
      </p:sp>
      <p:sp>
        <p:nvSpPr>
          <p:cNvPr id="3" name="TextBox 2">
            <a:extLst>
              <a:ext uri="{FF2B5EF4-FFF2-40B4-BE49-F238E27FC236}">
                <a16:creationId xmlns:a16="http://schemas.microsoft.com/office/drawing/2014/main" id="{07A36662-8782-4D02-8EB3-2273849F12C7}"/>
              </a:ext>
            </a:extLst>
          </p:cNvPr>
          <p:cNvSpPr txBox="1"/>
          <p:nvPr/>
        </p:nvSpPr>
        <p:spPr>
          <a:xfrm>
            <a:off x="364503" y="1105434"/>
            <a:ext cx="11462994" cy="3539430"/>
          </a:xfrm>
          <a:prstGeom prst="rect">
            <a:avLst/>
          </a:prstGeom>
          <a:noFill/>
          <a:ln w="38100">
            <a:solidFill>
              <a:srgbClr val="004893"/>
            </a:solidFill>
          </a:ln>
        </p:spPr>
        <p:txBody>
          <a:bodyPr wrap="square" rtlCol="0">
            <a:spAutoFit/>
          </a:bodyPr>
          <a:lstStyle/>
          <a:p>
            <a:pPr lvl="0">
              <a:buClr>
                <a:srgbClr val="63A537">
                  <a:lumMod val="75000"/>
                </a:srgbClr>
              </a:buClr>
            </a:pPr>
            <a:r>
              <a:rPr lang="ru-RU" sz="2400" b="1" dirty="0">
                <a:solidFill>
                  <a:srgbClr val="002060"/>
                </a:solidFill>
                <a:latin typeface="Arial" panose="020B0604020202020204" pitchFamily="34" charset="0"/>
                <a:cs typeface="Arial" panose="020B0604020202020204" pitchFamily="34" charset="0"/>
              </a:rPr>
              <a:t>ФАЛЬСИФИКАЦИЯ</a:t>
            </a:r>
            <a:r>
              <a:rPr lang="ru-RU" sz="2400" dirty="0">
                <a:solidFill>
                  <a:prstClr val="black"/>
                </a:solidFill>
                <a:latin typeface="Arial" panose="020B0604020202020204" pitchFamily="34" charset="0"/>
                <a:cs typeface="Arial" panose="020B0604020202020204" pitchFamily="34" charset="0"/>
              </a:rPr>
              <a:t> – </a:t>
            </a:r>
            <a:r>
              <a:rPr lang="ru-RU" sz="2000" dirty="0">
                <a:solidFill>
                  <a:prstClr val="black"/>
                </a:solidFill>
                <a:latin typeface="Arial" panose="020B0604020202020204" pitchFamily="34" charset="0"/>
                <a:cs typeface="Arial" panose="020B0604020202020204" pitchFamily="34" charset="0"/>
              </a:rPr>
              <a:t>намеренное поведение, которое препятствует выполнению процедур Допинг-контроля, но которое не подпадает под определение Запрещенного метода. Фальсификация включает, в том числе, предложение или получение взятки за совершение или неисполнение действия, препятствующего отбору Проб, действия, которые затрагивают или делают невозможным проведение анализа Проб, фальсификацию документов, представляемых в Антидопинговую организацию или комиссию по ТИ, или комиссию проводящую слушания, предоставление ложных показаний свидетелями, совершение любых других мошеннических действий в отношении Антидопинговой организации или органа, проводящего слушания с целью повлиять на Обработку результатов или применение Последствий, в том числе, намеренное создание препятствий, либо попытку создания препятствий, связанных с любым аспектом Допинг-контроля.</a:t>
            </a:r>
            <a:endParaRPr kumimoji="0" lang="aa-E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Рисунок 5">
            <a:extLst>
              <a:ext uri="{FF2B5EF4-FFF2-40B4-BE49-F238E27FC236}">
                <a16:creationId xmlns:a16="http://schemas.microsoft.com/office/drawing/2014/main" id="{014601D0-ADFF-4BA3-9E44-8856FD138C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2072" y="245097"/>
            <a:ext cx="2395371" cy="613354"/>
          </a:xfrm>
          <a:prstGeom prst="rect">
            <a:avLst/>
          </a:prstGeom>
        </p:spPr>
      </p:pic>
    </p:spTree>
    <p:extLst>
      <p:ext uri="{BB962C8B-B14F-4D97-AF65-F5344CB8AC3E}">
        <p14:creationId xmlns:p14="http://schemas.microsoft.com/office/powerpoint/2010/main" val="2847356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C38631-BA31-4CD3-95F9-52D1780B2C2F}"/>
              </a:ext>
            </a:extLst>
          </p:cNvPr>
          <p:cNvSpPr>
            <a:spLocks noGrp="1"/>
          </p:cNvSpPr>
          <p:nvPr>
            <p:ph type="title"/>
          </p:nvPr>
        </p:nvSpPr>
        <p:spPr>
          <a:xfrm>
            <a:off x="711162" y="4760315"/>
            <a:ext cx="10113645" cy="822960"/>
          </a:xfrm>
        </p:spPr>
        <p:txBody>
          <a:bodyPr/>
          <a:lstStyle/>
          <a:p>
            <a:r>
              <a:rPr lang="ru-RU" sz="3200" i="1" dirty="0">
                <a:latin typeface="Arial" panose="020B0604020202020204" pitchFamily="34" charset="0"/>
                <a:cs typeface="Arial" panose="020B0604020202020204" pitchFamily="34" charset="0"/>
              </a:rPr>
              <a:t>Статья 2.</a:t>
            </a:r>
            <a:r>
              <a:rPr lang="en-US" sz="3200" i="1" dirty="0">
                <a:latin typeface="Arial" panose="020B0604020202020204" pitchFamily="34" charset="0"/>
                <a:cs typeface="Arial" panose="020B0604020202020204" pitchFamily="34" charset="0"/>
              </a:rPr>
              <a:t>6</a:t>
            </a:r>
            <a:endParaRPr lang="aa-ET" sz="3200" i="1" dirty="0">
              <a:latin typeface="Arial" panose="020B0604020202020204" pitchFamily="34" charset="0"/>
              <a:cs typeface="Arial" panose="020B0604020202020204" pitchFamily="34" charset="0"/>
            </a:endParaRPr>
          </a:p>
        </p:txBody>
      </p:sp>
      <p:sp>
        <p:nvSpPr>
          <p:cNvPr id="4" name="Текст 3">
            <a:extLst>
              <a:ext uri="{FF2B5EF4-FFF2-40B4-BE49-F238E27FC236}">
                <a16:creationId xmlns:a16="http://schemas.microsoft.com/office/drawing/2014/main" id="{0BDCCD64-886B-479E-BD99-D0AD1DF89C72}"/>
              </a:ext>
            </a:extLst>
          </p:cNvPr>
          <p:cNvSpPr>
            <a:spLocks noGrp="1"/>
          </p:cNvSpPr>
          <p:nvPr>
            <p:ph type="body" sz="half" idx="2"/>
          </p:nvPr>
        </p:nvSpPr>
        <p:spPr>
          <a:xfrm>
            <a:off x="711351" y="5698726"/>
            <a:ext cx="10883617" cy="594360"/>
          </a:xfrm>
        </p:spPr>
        <p:txBody>
          <a:bodyPr>
            <a:normAutofit fontScale="25000" lnSpcReduction="20000"/>
          </a:bodyPr>
          <a:lstStyle/>
          <a:p>
            <a:r>
              <a:rPr lang="ru-RU" sz="12800" dirty="0">
                <a:latin typeface="Arial" panose="020B0604020202020204" pitchFamily="34" charset="0"/>
                <a:cs typeface="Arial" panose="020B0604020202020204" pitchFamily="34" charset="0"/>
              </a:rPr>
              <a:t>Обладание Спортсменом или Персоналом спортсмена Запрещенной субстанцией или Запрещенным методом</a:t>
            </a:r>
          </a:p>
          <a:p>
            <a:endParaRPr lang="ru-RU" sz="1280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07A36662-8782-4D02-8EB3-2273849F12C7}"/>
              </a:ext>
            </a:extLst>
          </p:cNvPr>
          <p:cNvSpPr txBox="1"/>
          <p:nvPr/>
        </p:nvSpPr>
        <p:spPr>
          <a:xfrm>
            <a:off x="711162" y="1031899"/>
            <a:ext cx="4839093" cy="3170099"/>
          </a:xfrm>
          <a:prstGeom prst="rect">
            <a:avLst/>
          </a:prstGeom>
          <a:noFill/>
          <a:ln w="38100">
            <a:solidFill>
              <a:schemeClr val="accent2">
                <a:lumMod val="75000"/>
              </a:schemeClr>
            </a:solidFill>
          </a:ln>
        </p:spPr>
        <p:txBody>
          <a:bodyPr wrap="square" rtlCol="0">
            <a:spAutoFit/>
          </a:bodyPr>
          <a:lstStyle/>
          <a:p>
            <a:pPr marL="342900" lvl="0" indent="-342900">
              <a:buClr>
                <a:srgbClr val="63A537">
                  <a:lumMod val="75000"/>
                </a:srgbClr>
              </a:buClr>
              <a:buFont typeface="Wingdings" panose="05000000000000000000" pitchFamily="2" charset="2"/>
              <a:buChar char="q"/>
            </a:pPr>
            <a:r>
              <a:rPr lang="ru-RU" sz="2000" dirty="0">
                <a:solidFill>
                  <a:prstClr val="black"/>
                </a:solidFill>
                <a:latin typeface="Arial" panose="020B0604020202020204" pitchFamily="34" charset="0"/>
                <a:cs typeface="Arial" panose="020B0604020202020204" pitchFamily="34" charset="0"/>
              </a:rPr>
              <a:t>Обладание </a:t>
            </a:r>
            <a:r>
              <a:rPr lang="ru-RU" sz="2000" dirty="0">
                <a:solidFill>
                  <a:srgbClr val="FF0000"/>
                </a:solidFill>
                <a:latin typeface="Arial" panose="020B0604020202020204" pitchFamily="34" charset="0"/>
                <a:cs typeface="Arial" panose="020B0604020202020204" pitchFamily="34" charset="0"/>
              </a:rPr>
              <a:t>Спортсменом</a:t>
            </a:r>
            <a:r>
              <a:rPr lang="ru-RU" sz="2000" dirty="0">
                <a:solidFill>
                  <a:prstClr val="black"/>
                </a:solidFill>
                <a:latin typeface="Arial" panose="020B0604020202020204" pitchFamily="34" charset="0"/>
                <a:cs typeface="Arial" panose="020B0604020202020204" pitchFamily="34" charset="0"/>
              </a:rPr>
              <a:t> в Соревновательном периоде любой Запрещенной субстанцией или Запрещенным методом, или Обладание </a:t>
            </a:r>
            <a:r>
              <a:rPr lang="ru-RU" sz="2000" dirty="0">
                <a:solidFill>
                  <a:srgbClr val="FF0000"/>
                </a:solidFill>
                <a:latin typeface="Arial" panose="020B0604020202020204" pitchFamily="34" charset="0"/>
                <a:cs typeface="Arial" panose="020B0604020202020204" pitchFamily="34" charset="0"/>
              </a:rPr>
              <a:t>Спортсменом </a:t>
            </a:r>
            <a:r>
              <a:rPr lang="ru-RU" sz="2000" dirty="0">
                <a:solidFill>
                  <a:prstClr val="black"/>
                </a:solidFill>
                <a:latin typeface="Arial" panose="020B0604020202020204" pitchFamily="34" charset="0"/>
                <a:cs typeface="Arial" panose="020B0604020202020204" pitchFamily="34" charset="0"/>
              </a:rPr>
              <a:t>во Внесоревновательном периоде любой Запрещенной субстанцией или Запрещенным методом, запрещенными во Внесоревновательном периоде</a:t>
            </a:r>
            <a:endParaRPr kumimoji="0" lang="aa-E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9" name="Рисунок 8" descr="Информация">
            <a:extLst>
              <a:ext uri="{FF2B5EF4-FFF2-40B4-BE49-F238E27FC236}">
                <a16:creationId xmlns:a16="http://schemas.microsoft.com/office/drawing/2014/main" id="{C89E7DF4-88C1-4E7C-9CA5-B05B629CFAD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77128" y="1927351"/>
            <a:ext cx="914400" cy="914400"/>
          </a:xfrm>
          <a:prstGeom prst="rect">
            <a:avLst/>
          </a:prstGeom>
        </p:spPr>
      </p:pic>
      <p:sp>
        <p:nvSpPr>
          <p:cNvPr id="10" name="TextBox 9">
            <a:extLst>
              <a:ext uri="{FF2B5EF4-FFF2-40B4-BE49-F238E27FC236}">
                <a16:creationId xmlns:a16="http://schemas.microsoft.com/office/drawing/2014/main" id="{3C200CF6-1DF9-4107-8734-4100B617AEBD}"/>
              </a:ext>
            </a:extLst>
          </p:cNvPr>
          <p:cNvSpPr txBox="1"/>
          <p:nvPr/>
        </p:nvSpPr>
        <p:spPr>
          <a:xfrm>
            <a:off x="7318401" y="1761981"/>
            <a:ext cx="4133755" cy="1477328"/>
          </a:xfrm>
          <a:prstGeom prst="rect">
            <a:avLst/>
          </a:prstGeom>
          <a:noFill/>
          <a:ln>
            <a:solidFill>
              <a:srgbClr val="FF0000"/>
            </a:solidFill>
          </a:ln>
        </p:spPr>
        <p:txBody>
          <a:bodyPr wrap="square" rtlCol="0">
            <a:spAutoFit/>
          </a:bodyPr>
          <a:lstStyle/>
          <a:p>
            <a:r>
              <a:rPr lang="ru-RU" dirty="0">
                <a:solidFill>
                  <a:srgbClr val="002060"/>
                </a:solidFill>
              </a:rPr>
              <a:t>За исключением случаев, когда обладание оправдано разрешением на ТИ или существуют другие приемлемые объяснения</a:t>
            </a:r>
          </a:p>
          <a:p>
            <a:endParaRPr lang="aa-ET" dirty="0"/>
          </a:p>
        </p:txBody>
      </p:sp>
      <p:pic>
        <p:nvPicPr>
          <p:cNvPr id="8" name="Рисунок 7">
            <a:extLst>
              <a:ext uri="{FF2B5EF4-FFF2-40B4-BE49-F238E27FC236}">
                <a16:creationId xmlns:a16="http://schemas.microsoft.com/office/drawing/2014/main" id="{C2E8B18C-3486-4AD6-8EEB-A5E7B76F89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52072" y="245097"/>
            <a:ext cx="2395371" cy="613354"/>
          </a:xfrm>
          <a:prstGeom prst="rect">
            <a:avLst/>
          </a:prstGeom>
        </p:spPr>
      </p:pic>
    </p:spTree>
    <p:extLst>
      <p:ext uri="{BB962C8B-B14F-4D97-AF65-F5344CB8AC3E}">
        <p14:creationId xmlns:p14="http://schemas.microsoft.com/office/powerpoint/2010/main" val="326983262"/>
      </p:ext>
    </p:extLst>
  </p:cSld>
  <p:clrMapOvr>
    <a:masterClrMapping/>
  </p:clrMapOvr>
</p:sld>
</file>

<file path=ppt/theme/theme1.xml><?xml version="1.0" encoding="utf-8"?>
<a:theme xmlns:a="http://schemas.openxmlformats.org/drawingml/2006/main" name="Ретро">
  <a:themeElements>
    <a:clrScheme name="Ретро">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681</TotalTime>
  <Words>973</Words>
  <Application>Microsoft Office PowerPoint</Application>
  <PresentationFormat>Широкоэкранный</PresentationFormat>
  <Paragraphs>67</Paragraphs>
  <Slides>15</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15</vt:i4>
      </vt:variant>
    </vt:vector>
  </HeadingPairs>
  <TitlesOfParts>
    <vt:vector size="22" baseType="lpstr">
      <vt:lpstr>Arial</vt:lpstr>
      <vt:lpstr>Calibri</vt:lpstr>
      <vt:lpstr>Calibri Light</vt:lpstr>
      <vt:lpstr>Gabriola</vt:lpstr>
      <vt:lpstr>Verdana</vt:lpstr>
      <vt:lpstr>Wingdings</vt:lpstr>
      <vt:lpstr>Ретро</vt:lpstr>
      <vt:lpstr>ОБРАЗОВАТЕЛЬНАЯ ПРОГРАММА</vt:lpstr>
      <vt:lpstr>ДОПИНГ- ЭТО НАРУШЕНИЕ ОДНОГО ИЛИ НЕСКОЛЬКИХ АНТИДОПИНГОВЫХ ПРАВИЛ</vt:lpstr>
      <vt:lpstr>11 Нарушений антидопинговых правил</vt:lpstr>
      <vt:lpstr>Статья 2.1  Наличие Запрещенной субстанции,  или ее Метаболитов, или Маркеров в Пробе, взятой у Спортсмена</vt:lpstr>
      <vt:lpstr>Статья 2.2 Использование или Попытка Использования Спортсменом Запрещенной субстанции или Запрещенного метода </vt:lpstr>
      <vt:lpstr>Статья 2.3</vt:lpstr>
      <vt:lpstr>Статья 2.4</vt:lpstr>
      <vt:lpstr>Статья 2.5</vt:lpstr>
      <vt:lpstr>Статья 2.6</vt:lpstr>
      <vt:lpstr>Статья 2.7</vt:lpstr>
      <vt:lpstr>Статья 2.8</vt:lpstr>
      <vt:lpstr>Статья 2.9</vt:lpstr>
      <vt:lpstr>Статья 2.10</vt:lpstr>
      <vt:lpstr>Статья 2.11</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ОБРАЗОВАТЕЛЬНАЯ ПРОГРАММА</dc:title>
  <dc:creator>User</dc:creator>
  <cp:lastModifiedBy>HP4</cp:lastModifiedBy>
  <cp:revision>86</cp:revision>
  <dcterms:created xsi:type="dcterms:W3CDTF">2020-11-27T10:58:37Z</dcterms:created>
  <dcterms:modified xsi:type="dcterms:W3CDTF">2025-09-02T11:46:36Z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183182</vt:lpwstr>
  </property>
  <property fmtid="{D5CDD505-2E9C-101B-9397-08002B2CF9AE}" name="NXPowerLiteSettings" pid="3">
    <vt:lpwstr>F7000400038000</vt:lpwstr>
  </property>
  <property fmtid="{D5CDD505-2E9C-101B-9397-08002B2CF9AE}" name="NXPowerLiteVersion" pid="4">
    <vt:lpwstr>S10.9.0</vt:lpwstr>
  </property>
</Properties>
</file>